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Poppins"/>
      <p:regular r:id="rId30"/>
      <p:bold r:id="rId31"/>
      <p:italic r:id="rId32"/>
      <p:boldItalic r:id="rId33"/>
    </p:embeddedFont>
    <p:embeddedFont>
      <p:font typeface="Poppins Light"/>
      <p:regular r:id="rId34"/>
      <p:bold r:id="rId35"/>
      <p:italic r:id="rId36"/>
      <p:boldItalic r:id="rId37"/>
    </p:embeddedFont>
    <p:embeddedFont>
      <p:font typeface="Work Sans"/>
      <p:regular r:id="rId38"/>
      <p:bold r:id="rId39"/>
      <p:italic r:id="rId40"/>
      <p:boldItalic r:id="rId41"/>
    </p:embeddedFont>
    <p:embeddedFont>
      <p:font typeface="Work Sans Light"/>
      <p:regular r:id="rId42"/>
      <p:bold r:id="rId43"/>
      <p:italic r:id="rId44"/>
      <p:boldItalic r:id="rId45"/>
    </p:embeddedFont>
    <p:embeddedFont>
      <p:font typeface="Helvetica Neue"/>
      <p:regular r:id="rId46"/>
      <p:bold r:id="rId47"/>
      <p:italic r:id="rId48"/>
      <p:boldItalic r:id="rId49"/>
    </p:embeddedFont>
    <p:embeddedFont>
      <p:font typeface="Helvetica Neue Light"/>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WorkSans-italic.fntdata"/><Relationship Id="rId42" Type="http://schemas.openxmlformats.org/officeDocument/2006/relationships/font" Target="fonts/WorkSansLight-regular.fntdata"/><Relationship Id="rId41" Type="http://schemas.openxmlformats.org/officeDocument/2006/relationships/font" Target="fonts/WorkSans-boldItalic.fntdata"/><Relationship Id="rId44" Type="http://schemas.openxmlformats.org/officeDocument/2006/relationships/font" Target="fonts/WorkSansLight-italic.fntdata"/><Relationship Id="rId43" Type="http://schemas.openxmlformats.org/officeDocument/2006/relationships/font" Target="fonts/WorkSansLight-bold.fntdata"/><Relationship Id="rId46" Type="http://schemas.openxmlformats.org/officeDocument/2006/relationships/font" Target="fonts/HelveticaNeue-regular.fntdata"/><Relationship Id="rId45" Type="http://schemas.openxmlformats.org/officeDocument/2006/relationships/font" Target="fonts/WorkSansLight-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HelveticaNeue-italic.fntdata"/><Relationship Id="rId47" Type="http://schemas.openxmlformats.org/officeDocument/2006/relationships/font" Target="fonts/HelveticaNeue-bold.fntdata"/><Relationship Id="rId49" Type="http://schemas.openxmlformats.org/officeDocument/2006/relationships/font" Target="fonts/HelveticaNeue-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bold.fntdata"/><Relationship Id="rId30" Type="http://schemas.openxmlformats.org/officeDocument/2006/relationships/font" Target="fonts/Poppins-regular.fntdata"/><Relationship Id="rId33" Type="http://schemas.openxmlformats.org/officeDocument/2006/relationships/font" Target="fonts/Poppins-boldItalic.fntdata"/><Relationship Id="rId32" Type="http://schemas.openxmlformats.org/officeDocument/2006/relationships/font" Target="fonts/Poppins-italic.fntdata"/><Relationship Id="rId35" Type="http://schemas.openxmlformats.org/officeDocument/2006/relationships/font" Target="fonts/PoppinsLight-bold.fntdata"/><Relationship Id="rId34" Type="http://schemas.openxmlformats.org/officeDocument/2006/relationships/font" Target="fonts/PoppinsLight-regular.fntdata"/><Relationship Id="rId37" Type="http://schemas.openxmlformats.org/officeDocument/2006/relationships/font" Target="fonts/PoppinsLight-boldItalic.fntdata"/><Relationship Id="rId36" Type="http://schemas.openxmlformats.org/officeDocument/2006/relationships/font" Target="fonts/PoppinsLight-italic.fntdata"/><Relationship Id="rId39" Type="http://schemas.openxmlformats.org/officeDocument/2006/relationships/font" Target="fonts/WorkSans-bold.fntdata"/><Relationship Id="rId38" Type="http://schemas.openxmlformats.org/officeDocument/2006/relationships/font" Target="fonts/WorkSans-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HelveticaNeueLight-bold.fntdata"/><Relationship Id="rId50" Type="http://schemas.openxmlformats.org/officeDocument/2006/relationships/font" Target="fonts/HelveticaNeueLight-regular.fntdata"/><Relationship Id="rId53" Type="http://schemas.openxmlformats.org/officeDocument/2006/relationships/font" Target="fonts/HelveticaNeueLight-boldItalic.fntdata"/><Relationship Id="rId52" Type="http://schemas.openxmlformats.org/officeDocument/2006/relationships/font" Target="fonts/HelveticaNeue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png>
</file>

<file path=ppt/media/image2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4d4e061205_0_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24d4e061205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4d4e061205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4d4e061205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lnSpc>
                <a:spcPct val="175000"/>
              </a:lnSpc>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spcBef>
                <a:spcPts val="90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4d4e061205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4d4e061205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4d4e061205_0_2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24d4e061205_0_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4d4e061205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4d4e061205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4d4e061205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4d4e061205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lnSpc>
                <a:spcPct val="175000"/>
              </a:lnSpc>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spcBef>
                <a:spcPts val="90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4d4e061205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4d4e061205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lnSpc>
                <a:spcPct val="175000"/>
              </a:lnSpc>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spcBef>
                <a:spcPts val="90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4d4e061205_0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4d4e061205_0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lnSpc>
                <a:spcPct val="175000"/>
              </a:lnSpc>
              <a:spcBef>
                <a:spcPts val="0"/>
              </a:spcBef>
              <a:spcAft>
                <a:spcPts val="0"/>
              </a:spcAft>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spcBef>
                <a:spcPts val="90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4d4e061205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4d4e061205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4d4e061205_0_3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24d4e061205_0_3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4d4e061205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4d4e061205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4f6ab1e914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24f6ab1e914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4d4e061205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4d4e061205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4d4e061205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4d4e061205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4d4e061205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4d4e061205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5b994a556c_0_19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g5b994a556c_0_19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4d4e06120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4d4e06120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4d4e06120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4d4e06120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4d4e061205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4d4e061205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4d4e061205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4d4e061205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4d4e061205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4d4e061205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Clr>
                <a:schemeClr val="dk1"/>
              </a:buClr>
              <a:buSzPts val="1100"/>
              <a:buFont typeface="Arial"/>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4d4e061205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4d4e061205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4d4e061205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4d4e061205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400">
                <a:solidFill>
                  <a:schemeClr val="dk1"/>
                </a:solidFill>
                <a:latin typeface="Work Sans"/>
                <a:ea typeface="Work Sans"/>
                <a:cs typeface="Work Sans"/>
                <a:sym typeface="Work Sans"/>
              </a:rPr>
              <a:t>Today’s workplaces are collaborative, relying heavily on soft skills to get things done.</a:t>
            </a:r>
            <a:endParaRPr sz="1400">
              <a:solidFill>
                <a:schemeClr val="dk1"/>
              </a:solidFill>
              <a:latin typeface="Work Sans"/>
              <a:ea typeface="Work Sans"/>
              <a:cs typeface="Work Sans"/>
              <a:sym typeface="Work Sans"/>
            </a:endParaRPr>
          </a:p>
          <a:p>
            <a:pPr indent="0" lvl="0" marL="0" rtl="0" algn="just">
              <a:spcBef>
                <a:spcPts val="0"/>
              </a:spcBef>
              <a:spcAft>
                <a:spcPts val="0"/>
              </a:spcAft>
              <a:buNone/>
            </a:pPr>
            <a:r>
              <a:rPr lang="en" sz="1400">
                <a:solidFill>
                  <a:schemeClr val="dk1"/>
                </a:solidFill>
                <a:latin typeface="Work Sans"/>
                <a:ea typeface="Work Sans"/>
                <a:cs typeface="Work Sans"/>
                <a:sym typeface="Work Sans"/>
              </a:rPr>
              <a:t>Hard skills are useless without soft skills to back up their task-related knowledge.</a:t>
            </a:r>
            <a:endParaRPr sz="1400">
              <a:solidFill>
                <a:schemeClr val="dk1"/>
              </a:solidFill>
              <a:latin typeface="Work Sans"/>
              <a:ea typeface="Work Sans"/>
              <a:cs typeface="Work Sans"/>
              <a:sym typeface="Work Sans"/>
            </a:endParaRPr>
          </a:p>
          <a:p>
            <a:pPr indent="0" lvl="0" marL="0" rtl="0" algn="just">
              <a:spcBef>
                <a:spcPts val="0"/>
              </a:spcBef>
              <a:spcAft>
                <a:spcPts val="0"/>
              </a:spcAft>
              <a:buNone/>
            </a:pPr>
            <a:r>
              <a:rPr lang="en" sz="1400">
                <a:solidFill>
                  <a:schemeClr val="dk1"/>
                </a:solidFill>
                <a:latin typeface="Work Sans"/>
                <a:ea typeface="Work Sans"/>
                <a:cs typeface="Work Sans"/>
                <a:sym typeface="Work Sans"/>
              </a:rPr>
              <a:t>The future of work lies in soft skills; these human characteristics can’t be replicated or replaced by automation or artificial intelligence (AI).</a:t>
            </a:r>
            <a:endParaRPr sz="1400">
              <a:solidFill>
                <a:schemeClr val="dk1"/>
              </a:solidFill>
              <a:latin typeface="Work Sans"/>
              <a:ea typeface="Work Sans"/>
              <a:cs typeface="Work Sans"/>
              <a:sym typeface="Work Sans"/>
            </a:endParaRPr>
          </a:p>
          <a:p>
            <a:pPr indent="0" lvl="0" marL="0" rtl="0" algn="just">
              <a:spcBef>
                <a:spcPts val="0"/>
              </a:spcBef>
              <a:spcAft>
                <a:spcPts val="0"/>
              </a:spcAft>
              <a:buNone/>
            </a:pPr>
            <a:r>
              <a:rPr lang="en" sz="1400">
                <a:solidFill>
                  <a:schemeClr val="dk1"/>
                </a:solidFill>
                <a:latin typeface="Work Sans"/>
                <a:ea typeface="Work Sans"/>
                <a:cs typeface="Work Sans"/>
                <a:sym typeface="Work Sans"/>
              </a:rPr>
              <a:t>Soft skills are more difficult to learn and therefore more valuable.</a:t>
            </a:r>
            <a:endParaRPr sz="1400">
              <a:solidFill>
                <a:schemeClr val="dk1"/>
              </a:solidFill>
              <a:latin typeface="Work Sans"/>
              <a:ea typeface="Work Sans"/>
              <a:cs typeface="Work Sans"/>
              <a:sym typeface="Work Sans"/>
            </a:endParaRPr>
          </a:p>
          <a:p>
            <a:pPr indent="0" lvl="0" marL="0" rtl="0" algn="just">
              <a:spcBef>
                <a:spcPts val="0"/>
              </a:spcBef>
              <a:spcAft>
                <a:spcPts val="0"/>
              </a:spcAft>
              <a:buClr>
                <a:schemeClr val="dk1"/>
              </a:buClr>
              <a:buSzPts val="1100"/>
              <a:buFont typeface="Arial"/>
              <a:buNone/>
            </a:pPr>
            <a:r>
              <a:t/>
            </a:r>
            <a:endParaRPr sz="1400">
              <a:solidFill>
                <a:schemeClr val="dk1"/>
              </a:solidFill>
              <a:latin typeface="Work Sans"/>
              <a:ea typeface="Work Sans"/>
              <a:cs typeface="Work Sans"/>
              <a:sym typeface="Work Sans"/>
            </a:endParaRPr>
          </a:p>
          <a:p>
            <a:pPr indent="0" lvl="0" marL="0" rtl="0" algn="just">
              <a:spcBef>
                <a:spcPts val="0"/>
              </a:spcBef>
              <a:spcAft>
                <a:spcPts val="0"/>
              </a:spcAft>
              <a:buNone/>
            </a:pPr>
            <a:r>
              <a:t/>
            </a:r>
            <a:endParaRPr sz="1400">
              <a:solidFill>
                <a:schemeClr val="dk1"/>
              </a:solidFill>
              <a:latin typeface="Work Sans"/>
              <a:ea typeface="Work Sans"/>
              <a:cs typeface="Work Sans"/>
              <a:sym typeface="Work Sans"/>
            </a:endParaRPr>
          </a:p>
          <a:p>
            <a:pPr indent="-298450" lvl="0" marL="457200" rtl="0" algn="l">
              <a:spcBef>
                <a:spcPts val="0"/>
              </a:spcBef>
              <a:spcAft>
                <a:spcPts val="0"/>
              </a:spcAft>
              <a:buClr>
                <a:schemeClr val="dk1"/>
              </a:buClr>
              <a:buSzPts val="1100"/>
              <a:buChar char="●"/>
            </a:pPr>
            <a:r>
              <a:rPr lang="en">
                <a:solidFill>
                  <a:schemeClr val="dk1"/>
                </a:solidFill>
              </a:rPr>
              <a:t>Soft skills are often part of our own personality. Each one of us is unique in the way we look at life, the way we behave with others, etc. These are our personal skills, embedded into us!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acquire new soft skills and get better at others as we go through life experiences - not only professional.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According to Oxford - soft skills are the attributes that help someone to interact well with others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And so in today’s world, where companies are so collaborative, owning good soft skills can only benefit the companies’ best interests to work more efficiently, harmoniously and achieve its business goals.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Moreover, according to a report by Career Builder, 77% of employers think that soft skills are equally important as hard skills! So let’s deep dive into them!</a:t>
            </a:r>
            <a:endParaRPr sz="1350">
              <a:solidFill>
                <a:schemeClr val="dk1"/>
              </a:solidFill>
              <a:highlight>
                <a:schemeClr val="lt1"/>
              </a:highlight>
              <a:latin typeface="Helvetica Neue"/>
              <a:ea typeface="Helvetica Neue"/>
              <a:cs typeface="Helvetica Neue"/>
              <a:sym typeface="Helvetica Neue"/>
            </a:endParaRPr>
          </a:p>
          <a:p>
            <a:pPr indent="0" lvl="0" marL="0" rtl="0" algn="l">
              <a:lnSpc>
                <a:spcPct val="175000"/>
              </a:lnSpc>
              <a:spcBef>
                <a:spcPts val="0"/>
              </a:spcBef>
              <a:spcAft>
                <a:spcPts val="0"/>
              </a:spcAft>
              <a:buClr>
                <a:schemeClr val="dk1"/>
              </a:buClr>
              <a:buSzPts val="1100"/>
              <a:buFont typeface="Arial"/>
              <a:buNone/>
            </a:pPr>
            <a:r>
              <a:t/>
            </a:r>
            <a:endParaRPr sz="1350">
              <a:solidFill>
                <a:schemeClr val="dk1"/>
              </a:solidFill>
              <a:highlight>
                <a:schemeClr val="lt1"/>
              </a:highlight>
              <a:latin typeface="Helvetica Neue"/>
              <a:ea typeface="Helvetica Neue"/>
              <a:cs typeface="Helvetica Neue"/>
              <a:sym typeface="Helvetica Neue"/>
            </a:endParaRPr>
          </a:p>
          <a:p>
            <a:pPr indent="0" lvl="0" marL="0" rtl="0" algn="l">
              <a:spcBef>
                <a:spcPts val="9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type="title">
  <p:cSld name="TITLE">
    <p:spTree>
      <p:nvGrpSpPr>
        <p:cNvPr id="54" name="Shape 54"/>
        <p:cNvGrpSpPr/>
        <p:nvPr/>
      </p:nvGrpSpPr>
      <p:grpSpPr>
        <a:xfrm>
          <a:off x="0" y="0"/>
          <a:ext cx="0" cy="0"/>
          <a:chOff x="0" y="0"/>
          <a:chExt cx="0" cy="0"/>
        </a:xfrm>
      </p:grpSpPr>
      <p:sp>
        <p:nvSpPr>
          <p:cNvPr id="55" name="Google Shape;55;p14"/>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56" name="Google Shape;56;p14"/>
          <p:cNvSpPr txBox="1"/>
          <p:nvPr>
            <p:ph idx="1" type="body"/>
          </p:nvPr>
        </p:nvSpPr>
        <p:spPr>
          <a:xfrm>
            <a:off x="666750" y="2652713"/>
            <a:ext cx="7810500" cy="5952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57" name="Google Shape;57;p1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Horizontale" type="tx">
  <p:cSld name="TITLE_AND_BODY">
    <p:spTree>
      <p:nvGrpSpPr>
        <p:cNvPr id="58" name="Shape 58"/>
        <p:cNvGrpSpPr/>
        <p:nvPr/>
      </p:nvGrpSpPr>
      <p:grpSpPr>
        <a:xfrm>
          <a:off x="0" y="0"/>
          <a:ext cx="0" cy="0"/>
          <a:chOff x="0" y="0"/>
          <a:chExt cx="0" cy="0"/>
        </a:xfrm>
      </p:grpSpPr>
      <p:sp>
        <p:nvSpPr>
          <p:cNvPr id="59" name="Google Shape;59;p15"/>
          <p:cNvSpPr/>
          <p:nvPr>
            <p:ph idx="2" type="pic"/>
          </p:nvPr>
        </p:nvSpPr>
        <p:spPr>
          <a:xfrm>
            <a:off x="1172238" y="252413"/>
            <a:ext cx="6801000" cy="32766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0" name="Google Shape;60;p15"/>
          <p:cNvSpPr txBox="1"/>
          <p:nvPr>
            <p:ph type="title"/>
          </p:nvPr>
        </p:nvSpPr>
        <p:spPr>
          <a:xfrm>
            <a:off x="238125" y="3567113"/>
            <a:ext cx="8667600" cy="7524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1" name="Google Shape;61;p15"/>
          <p:cNvSpPr txBox="1"/>
          <p:nvPr>
            <p:ph idx="1" type="body"/>
          </p:nvPr>
        </p:nvSpPr>
        <p:spPr>
          <a:xfrm>
            <a:off x="238125" y="4291013"/>
            <a:ext cx="8667600" cy="5952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2" name="Google Shape;62;p1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 Centré">
  <p:cSld name="Titre - Centré">
    <p:spTree>
      <p:nvGrpSpPr>
        <p:cNvPr id="63" name="Shape 63"/>
        <p:cNvGrpSpPr/>
        <p:nvPr/>
      </p:nvGrpSpPr>
      <p:grpSpPr>
        <a:xfrm>
          <a:off x="0" y="0"/>
          <a:ext cx="0" cy="0"/>
          <a:chOff x="0" y="0"/>
          <a:chExt cx="0" cy="0"/>
        </a:xfrm>
      </p:grpSpPr>
      <p:sp>
        <p:nvSpPr>
          <p:cNvPr id="64" name="Google Shape;64;p16"/>
          <p:cNvSpPr txBox="1"/>
          <p:nvPr>
            <p:ph type="title"/>
          </p:nvPr>
        </p:nvSpPr>
        <p:spPr>
          <a:xfrm>
            <a:off x="666750" y="1700213"/>
            <a:ext cx="7810500" cy="17430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5" name="Google Shape;65;p1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Verticale">
  <p:cSld name="Photo - Verticale">
    <p:spTree>
      <p:nvGrpSpPr>
        <p:cNvPr id="66" name="Shape 66"/>
        <p:cNvGrpSpPr/>
        <p:nvPr/>
      </p:nvGrpSpPr>
      <p:grpSpPr>
        <a:xfrm>
          <a:off x="0" y="0"/>
          <a:ext cx="0" cy="0"/>
          <a:chOff x="0" y="0"/>
          <a:chExt cx="0" cy="0"/>
        </a:xfrm>
      </p:grpSpPr>
      <p:sp>
        <p:nvSpPr>
          <p:cNvPr id="67" name="Google Shape;67;p17"/>
          <p:cNvSpPr/>
          <p:nvPr>
            <p:ph idx="2" type="pic"/>
          </p:nvPr>
        </p:nvSpPr>
        <p:spPr>
          <a:xfrm>
            <a:off x="4937242" y="357188"/>
            <a:ext cx="3571800" cy="4300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68" name="Google Shape;68;p17"/>
          <p:cNvSpPr txBox="1"/>
          <p:nvPr>
            <p:ph type="title"/>
          </p:nvPr>
        </p:nvSpPr>
        <p:spPr>
          <a:xfrm>
            <a:off x="619125" y="357188"/>
            <a:ext cx="3833700" cy="20811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3200"/>
              <a:buFont typeface="Helvetica Neue"/>
              <a:buNone/>
              <a:defRPr b="0" i="0" sz="3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69" name="Google Shape;69;p17"/>
          <p:cNvSpPr txBox="1"/>
          <p:nvPr>
            <p:ph idx="1" type="body"/>
          </p:nvPr>
        </p:nvSpPr>
        <p:spPr>
          <a:xfrm>
            <a:off x="619125" y="2447925"/>
            <a:ext cx="3833700" cy="21480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70" name="Google Shape;70;p1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 Haut">
  <p:cSld name="Titre - Haut">
    <p:spTree>
      <p:nvGrpSpPr>
        <p:cNvPr id="71" name="Shape 71"/>
        <p:cNvGrpSpPr/>
        <p:nvPr/>
      </p:nvGrpSpPr>
      <p:grpSpPr>
        <a:xfrm>
          <a:off x="0" y="0"/>
          <a:ext cx="0" cy="0"/>
          <a:chOff x="0" y="0"/>
          <a:chExt cx="0" cy="0"/>
        </a:xfrm>
      </p:grpSpPr>
      <p:sp>
        <p:nvSpPr>
          <p:cNvPr id="72" name="Google Shape;72;p18"/>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73" name="Google Shape;73;p1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puces">
  <p:cSld name="Titre et puces">
    <p:spTree>
      <p:nvGrpSpPr>
        <p:cNvPr id="74" name="Shape 74"/>
        <p:cNvGrpSpPr/>
        <p:nvPr/>
      </p:nvGrpSpPr>
      <p:grpSpPr>
        <a:xfrm>
          <a:off x="0" y="0"/>
          <a:ext cx="0" cy="0"/>
          <a:chOff x="0" y="0"/>
          <a:chExt cx="0" cy="0"/>
        </a:xfrm>
      </p:grpSpPr>
      <p:sp>
        <p:nvSpPr>
          <p:cNvPr id="75" name="Google Shape;75;p19"/>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76" name="Google Shape;76;p19"/>
          <p:cNvSpPr txBox="1"/>
          <p:nvPr>
            <p:ph idx="1" type="body"/>
          </p:nvPr>
        </p:nvSpPr>
        <p:spPr>
          <a:xfrm>
            <a:off x="633413" y="1181100"/>
            <a:ext cx="7877100" cy="3486000"/>
          </a:xfrm>
          <a:prstGeom prst="rect">
            <a:avLst/>
          </a:prstGeom>
          <a:noFill/>
          <a:ln>
            <a:noFill/>
          </a:ln>
        </p:spPr>
        <p:txBody>
          <a:bodyPr anchorCtr="0" anchor="ctr" bIns="19050" lIns="19050" spcFirstLastPara="1" rIns="19050" wrap="square" tIns="19050">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77" name="Google Shape;77;p1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puces et photo">
  <p:cSld name="Titre, puces et photo">
    <p:spTree>
      <p:nvGrpSpPr>
        <p:cNvPr id="78" name="Shape 78"/>
        <p:cNvGrpSpPr/>
        <p:nvPr/>
      </p:nvGrpSpPr>
      <p:grpSpPr>
        <a:xfrm>
          <a:off x="0" y="0"/>
          <a:ext cx="0" cy="0"/>
          <a:chOff x="0" y="0"/>
          <a:chExt cx="0" cy="0"/>
        </a:xfrm>
      </p:grpSpPr>
      <p:sp>
        <p:nvSpPr>
          <p:cNvPr id="79" name="Google Shape;79;p20"/>
          <p:cNvSpPr/>
          <p:nvPr>
            <p:ph idx="2" type="pic"/>
          </p:nvPr>
        </p:nvSpPr>
        <p:spPr>
          <a:xfrm>
            <a:off x="4938713" y="1181100"/>
            <a:ext cx="3571800" cy="34860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0" name="Google Shape;80;p20"/>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1" name="Google Shape;81;p20"/>
          <p:cNvSpPr txBox="1"/>
          <p:nvPr>
            <p:ph idx="1" type="body"/>
          </p:nvPr>
        </p:nvSpPr>
        <p:spPr>
          <a:xfrm>
            <a:off x="633413" y="1181100"/>
            <a:ext cx="3833700" cy="3486000"/>
          </a:xfrm>
          <a:prstGeom prst="rect">
            <a:avLst/>
          </a:prstGeom>
          <a:noFill/>
          <a:ln>
            <a:noFill/>
          </a:ln>
        </p:spPr>
        <p:txBody>
          <a:bodyPr anchorCtr="0" anchor="ctr" bIns="19050" lIns="19050" spcFirstLastPara="1" rIns="19050" wrap="square" tIns="19050">
            <a:noAutofit/>
          </a:bodyPr>
          <a:lstStyle>
            <a:lvl1pPr indent="-342900" lvl="0" marL="4572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1pPr>
            <a:lvl2pPr indent="-342900" lvl="1" marL="9144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2pPr>
            <a:lvl3pPr indent="-342900" lvl="2" marL="13716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3pPr>
            <a:lvl4pPr indent="-342900" lvl="3" marL="18288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4pPr>
            <a:lvl5pPr indent="-342900" lvl="4" marL="22860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2" name="Google Shape;82;p2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ces">
  <p:cSld name="Puces">
    <p:spTree>
      <p:nvGrpSpPr>
        <p:cNvPr id="83" name="Shape 83"/>
        <p:cNvGrpSpPr/>
        <p:nvPr/>
      </p:nvGrpSpPr>
      <p:grpSpPr>
        <a:xfrm>
          <a:off x="0" y="0"/>
          <a:ext cx="0" cy="0"/>
          <a:chOff x="0" y="0"/>
          <a:chExt cx="0" cy="0"/>
        </a:xfrm>
      </p:grpSpPr>
      <p:sp>
        <p:nvSpPr>
          <p:cNvPr id="84" name="Google Shape;84;p21"/>
          <p:cNvSpPr txBox="1"/>
          <p:nvPr>
            <p:ph idx="1" type="body"/>
          </p:nvPr>
        </p:nvSpPr>
        <p:spPr>
          <a:xfrm>
            <a:off x="633413" y="666750"/>
            <a:ext cx="7877100" cy="3810000"/>
          </a:xfrm>
          <a:prstGeom prst="rect">
            <a:avLst/>
          </a:prstGeom>
          <a:noFill/>
          <a:ln>
            <a:noFill/>
          </a:ln>
        </p:spPr>
        <p:txBody>
          <a:bodyPr anchorCtr="0" anchor="ctr" bIns="19050" lIns="19050" spcFirstLastPara="1" rIns="19050" wrap="square" tIns="19050">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5" name="Google Shape;85;p21"/>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hotos">
  <p:cSld name="3 photos">
    <p:spTree>
      <p:nvGrpSpPr>
        <p:cNvPr id="86" name="Shape 86"/>
        <p:cNvGrpSpPr/>
        <p:nvPr/>
      </p:nvGrpSpPr>
      <p:grpSpPr>
        <a:xfrm>
          <a:off x="0" y="0"/>
          <a:ext cx="0" cy="0"/>
          <a:chOff x="0" y="0"/>
          <a:chExt cx="0" cy="0"/>
        </a:xfrm>
      </p:grpSpPr>
      <p:sp>
        <p:nvSpPr>
          <p:cNvPr id="87" name="Google Shape;87;p22"/>
          <p:cNvSpPr/>
          <p:nvPr>
            <p:ph idx="2" type="pic"/>
          </p:nvPr>
        </p:nvSpPr>
        <p:spPr>
          <a:xfrm>
            <a:off x="5910263" y="2643188"/>
            <a:ext cx="2776500" cy="20811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8" name="Google Shape;88;p22"/>
          <p:cNvSpPr/>
          <p:nvPr>
            <p:ph idx="3" type="pic"/>
          </p:nvPr>
        </p:nvSpPr>
        <p:spPr>
          <a:xfrm>
            <a:off x="5910263" y="423863"/>
            <a:ext cx="2776500" cy="20811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9" name="Google Shape;89;p22"/>
          <p:cNvSpPr/>
          <p:nvPr>
            <p:ph idx="4" type="pic"/>
          </p:nvPr>
        </p:nvSpPr>
        <p:spPr>
          <a:xfrm>
            <a:off x="452438" y="423863"/>
            <a:ext cx="5315100" cy="4300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0" name="Google Shape;90;p22"/>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tion">
  <p:cSld name="Citation">
    <p:spTree>
      <p:nvGrpSpPr>
        <p:cNvPr id="91" name="Shape 91"/>
        <p:cNvGrpSpPr/>
        <p:nvPr/>
      </p:nvGrpSpPr>
      <p:grpSpPr>
        <a:xfrm>
          <a:off x="0" y="0"/>
          <a:ext cx="0" cy="0"/>
          <a:chOff x="0" y="0"/>
          <a:chExt cx="0" cy="0"/>
        </a:xfrm>
      </p:grpSpPr>
      <p:sp>
        <p:nvSpPr>
          <p:cNvPr id="92" name="Google Shape;92;p23"/>
          <p:cNvSpPr txBox="1"/>
          <p:nvPr>
            <p:ph idx="1" type="body"/>
          </p:nvPr>
        </p:nvSpPr>
        <p:spPr>
          <a:xfrm>
            <a:off x="895350" y="3357563"/>
            <a:ext cx="7358100" cy="2196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1200"/>
              <a:buFont typeface="Helvetica Neue"/>
              <a:buNone/>
              <a:defRPr b="0" i="1" sz="12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3" name="Google Shape;93;p23"/>
          <p:cNvSpPr txBox="1"/>
          <p:nvPr>
            <p:ph idx="2" type="body"/>
          </p:nvPr>
        </p:nvSpPr>
        <p:spPr>
          <a:xfrm>
            <a:off x="895350" y="2278856"/>
            <a:ext cx="7358100" cy="309600"/>
          </a:xfrm>
          <a:prstGeom prst="rect">
            <a:avLst/>
          </a:prstGeom>
          <a:noFill/>
          <a:ln>
            <a:noFill/>
          </a:ln>
        </p:spPr>
        <p:txBody>
          <a:bodyPr anchorCtr="0" anchor="ctr"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4" name="Google Shape;94;p2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spTree>
      <p:nvGrpSpPr>
        <p:cNvPr id="95" name="Shape 95"/>
        <p:cNvGrpSpPr/>
        <p:nvPr/>
      </p:nvGrpSpPr>
      <p:grpSpPr>
        <a:xfrm>
          <a:off x="0" y="0"/>
          <a:ext cx="0" cy="0"/>
          <a:chOff x="0" y="0"/>
          <a:chExt cx="0" cy="0"/>
        </a:xfrm>
      </p:grpSpPr>
      <p:sp>
        <p:nvSpPr>
          <p:cNvPr id="96" name="Google Shape;96;p24"/>
          <p:cNvSpPr/>
          <p:nvPr>
            <p:ph idx="2" type="pic"/>
          </p:nvPr>
        </p:nvSpPr>
        <p:spPr>
          <a:xfrm>
            <a:off x="0" y="0"/>
            <a:ext cx="9144000" cy="5143500"/>
          </a:xfrm>
          <a:prstGeom prst="rect">
            <a:avLst/>
          </a:prstGeom>
          <a:noFill/>
          <a:ln>
            <a:noFill/>
          </a:ln>
        </p:spPr>
        <p:txBody>
          <a:bodyPr anchorCtr="0" anchor="t" bIns="17150" lIns="34275" spcFirstLastPara="1" rIns="34275" wrap="square" tIns="17150">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7" name="Google Shape;97;p2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erge">
  <p:cSld name="Vierge">
    <p:spTree>
      <p:nvGrpSpPr>
        <p:cNvPr id="98" name="Shape 98"/>
        <p:cNvGrpSpPr/>
        <p:nvPr/>
      </p:nvGrpSpPr>
      <p:grpSpPr>
        <a:xfrm>
          <a:off x="0" y="0"/>
          <a:ext cx="0" cy="0"/>
          <a:chOff x="0" y="0"/>
          <a:chExt cx="0" cy="0"/>
        </a:xfrm>
      </p:grpSpPr>
      <p:sp>
        <p:nvSpPr>
          <p:cNvPr id="99" name="Google Shape;99;p2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2.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33413" y="133350"/>
            <a:ext cx="7877100" cy="857400"/>
          </a:xfrm>
          <a:prstGeom prst="rect">
            <a:avLst/>
          </a:prstGeom>
          <a:noFill/>
          <a:ln>
            <a:noFill/>
          </a:ln>
        </p:spPr>
        <p:txBody>
          <a:bodyPr anchorCtr="0" anchor="ctr"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633413" y="1181100"/>
            <a:ext cx="7877100" cy="3486000"/>
          </a:xfrm>
          <a:prstGeom prst="rect">
            <a:avLst/>
          </a:prstGeom>
          <a:noFill/>
          <a:ln>
            <a:noFill/>
          </a:ln>
        </p:spPr>
        <p:txBody>
          <a:bodyPr anchorCtr="0" anchor="ctr" bIns="19050" lIns="19050" spcFirstLastPara="1" rIns="19050" wrap="square" tIns="19050">
            <a:noAutofit/>
          </a:bodyPr>
          <a:lstStyle>
            <a:lvl1pPr indent="-381000" lvl="0" marL="457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jpg"/><Relationship Id="rId4" Type="http://schemas.openxmlformats.org/officeDocument/2006/relationships/hyperlink" Target="https://www.linkedin.com/pulse/top-16-in-demand-soft-skills-2022-you-need-master-hihello-m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21.png"/><Relationship Id="rId6"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21.png"/><Relationship Id="rId6" Type="http://schemas.openxmlformats.org/officeDocument/2006/relationships/image" Target="../media/image13.png"/><Relationship Id="rId7"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hyperlink" Target="https://www.coursera.org/search?query=soft%20skills&amp;utm_source=gg&amp;utm_medium=sem&amp;utm_campaign=04-CourseraPlus-EU&amp;utm_content=B2C&amp;campaignid=13520447723&amp;adgroupid=124369969820&amp;device=c&amp;keyword=coursera&amp;matchtype=b&amp;network=g&amp;devicemodel=&amp;adpostion=&amp;creativeid=527622276210&amp;hide_mobile_promo=&amp;gclid=Cj0KCQiA2-2eBhClARIsAGLQ2Rl9Je6xLeaIJeqoCkmCAcukYxuT_Wy13pUFyxdTCT2aFecItG6cPdIaAtEIEALw_wcB" TargetMode="External"/><Relationship Id="rId5"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6.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hyperlink" Target="https://www.linkedin.com/pulse/top-16-in-demand-soft-skills-2022-you-need-master-hihello-me/" TargetMode="External"/><Relationship Id="rId5" Type="http://schemas.openxmlformats.org/officeDocument/2006/relationships/hyperlink" Target="https://docs.google.com/document/d/1F2mZRPHAIaLhnq4XKmcoQRV71LPPOkJZbHA8As6IfB4/edit" TargetMode="External"/><Relationship Id="rId6"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hyperlink" Target="https://www.coursera.org/articles/transferable-skills" TargetMode="External"/><Relationship Id="rId5"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hyperlink" Target="https://www.coursera.org/articles/transferable-skills" TargetMode="External"/><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26"/>
          <p:cNvPicPr preferRelativeResize="0"/>
          <p:nvPr/>
        </p:nvPicPr>
        <p:blipFill>
          <a:blip r:embed="rId3">
            <a:alphaModFix/>
          </a:blip>
          <a:stretch>
            <a:fillRect/>
          </a:stretch>
        </p:blipFill>
        <p:spPr>
          <a:xfrm>
            <a:off x="0" y="-16326"/>
            <a:ext cx="9143998" cy="5159820"/>
          </a:xfrm>
          <a:prstGeom prst="rect">
            <a:avLst/>
          </a:prstGeom>
          <a:noFill/>
          <a:ln>
            <a:noFill/>
          </a:ln>
        </p:spPr>
      </p:pic>
      <p:sp>
        <p:nvSpPr>
          <p:cNvPr id="105" name="Google Shape;105;p26"/>
          <p:cNvSpPr txBox="1"/>
          <p:nvPr/>
        </p:nvSpPr>
        <p:spPr>
          <a:xfrm>
            <a:off x="275650" y="2178550"/>
            <a:ext cx="7365000" cy="166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4100"/>
              <a:buFont typeface="Arial"/>
              <a:buNone/>
            </a:pPr>
            <a:r>
              <a:rPr b="1" lang="en" sz="4100">
                <a:solidFill>
                  <a:schemeClr val="lt1"/>
                </a:solidFill>
                <a:latin typeface="Poppins"/>
                <a:ea typeface="Poppins"/>
                <a:cs typeface="Poppins"/>
                <a:sym typeface="Poppins"/>
              </a:rPr>
              <a:t>Your soft skills, your power skills</a:t>
            </a:r>
            <a:endParaRPr sz="26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35"/>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71" name="Google Shape;171;p35"/>
          <p:cNvSpPr txBox="1"/>
          <p:nvPr/>
        </p:nvSpPr>
        <p:spPr>
          <a:xfrm>
            <a:off x="677400" y="802675"/>
            <a:ext cx="77892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300">
                <a:solidFill>
                  <a:srgbClr val="0000FF"/>
                </a:solidFill>
                <a:latin typeface="Work Sans"/>
                <a:ea typeface="Work Sans"/>
                <a:cs typeface="Work Sans"/>
                <a:sym typeface="Work Sans"/>
              </a:rPr>
              <a:t>Why is it important to cultivate &amp; be aware of your personal skills?</a:t>
            </a:r>
            <a:endParaRPr sz="2300">
              <a:solidFill>
                <a:srgbClr val="0000FF"/>
              </a:solidFill>
              <a:latin typeface="Work Sans Light"/>
              <a:ea typeface="Work Sans Light"/>
              <a:cs typeface="Work Sans Light"/>
              <a:sym typeface="Work Sans Light"/>
            </a:endParaRPr>
          </a:p>
        </p:txBody>
      </p:sp>
      <p:pic>
        <p:nvPicPr>
          <p:cNvPr id="172" name="Google Shape;172;p35"/>
          <p:cNvPicPr preferRelativeResize="0"/>
          <p:nvPr/>
        </p:nvPicPr>
        <p:blipFill>
          <a:blip r:embed="rId4">
            <a:alphaModFix/>
          </a:blip>
          <a:stretch>
            <a:fillRect/>
          </a:stretch>
        </p:blipFill>
        <p:spPr>
          <a:xfrm>
            <a:off x="3413213" y="2189137"/>
            <a:ext cx="2818876" cy="1880525"/>
          </a:xfrm>
          <a:prstGeom prst="rect">
            <a:avLst/>
          </a:prstGeom>
          <a:noFill/>
          <a:ln>
            <a:noFill/>
          </a:ln>
        </p:spPr>
      </p:pic>
      <p:pic>
        <p:nvPicPr>
          <p:cNvPr id="173" name="Google Shape;173;p35"/>
          <p:cNvPicPr preferRelativeResize="0"/>
          <p:nvPr/>
        </p:nvPicPr>
        <p:blipFill rotWithShape="1">
          <a:blip r:embed="rId5">
            <a:alphaModFix/>
          </a:blip>
          <a:srcRect b="0" l="16495" r="16882" t="0"/>
          <a:stretch/>
        </p:blipFill>
        <p:spPr>
          <a:xfrm>
            <a:off x="349750" y="2050550"/>
            <a:ext cx="2766949" cy="2157650"/>
          </a:xfrm>
          <a:prstGeom prst="rect">
            <a:avLst/>
          </a:prstGeom>
          <a:noFill/>
          <a:ln>
            <a:noFill/>
          </a:ln>
        </p:spPr>
      </p:pic>
      <p:pic>
        <p:nvPicPr>
          <p:cNvPr id="174" name="Google Shape;174;p35"/>
          <p:cNvPicPr preferRelativeResize="0"/>
          <p:nvPr/>
        </p:nvPicPr>
        <p:blipFill>
          <a:blip r:embed="rId6">
            <a:alphaModFix/>
          </a:blip>
          <a:stretch>
            <a:fillRect/>
          </a:stretch>
        </p:blipFill>
        <p:spPr>
          <a:xfrm>
            <a:off x="6724528" y="1964063"/>
            <a:ext cx="2216532" cy="2047599"/>
          </a:xfrm>
          <a:prstGeom prst="rect">
            <a:avLst/>
          </a:prstGeom>
          <a:noFill/>
          <a:ln>
            <a:noFill/>
          </a:ln>
        </p:spPr>
      </p:pic>
      <p:sp>
        <p:nvSpPr>
          <p:cNvPr id="175" name="Google Shape;175;p35"/>
          <p:cNvSpPr txBox="1"/>
          <p:nvPr/>
        </p:nvSpPr>
        <p:spPr>
          <a:xfrm>
            <a:off x="3827700" y="4432525"/>
            <a:ext cx="2216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oppins"/>
                <a:ea typeface="Poppins"/>
                <a:cs typeface="Poppins"/>
                <a:sym typeface="Poppins"/>
              </a:rPr>
              <a:t>Collaborative workplaces</a:t>
            </a:r>
            <a:endParaRPr>
              <a:latin typeface="Poppins"/>
              <a:ea typeface="Poppins"/>
              <a:cs typeface="Poppins"/>
              <a:sym typeface="Poppins"/>
            </a:endParaRPr>
          </a:p>
        </p:txBody>
      </p:sp>
      <p:sp>
        <p:nvSpPr>
          <p:cNvPr id="176" name="Google Shape;176;p35"/>
          <p:cNvSpPr txBox="1"/>
          <p:nvPr/>
        </p:nvSpPr>
        <p:spPr>
          <a:xfrm>
            <a:off x="625025" y="4432525"/>
            <a:ext cx="2216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oppins"/>
                <a:ea typeface="Poppins"/>
                <a:cs typeface="Poppins"/>
                <a:sym typeface="Poppins"/>
              </a:rPr>
              <a:t>Can’t be replaced by AI</a:t>
            </a:r>
            <a:endParaRPr>
              <a:latin typeface="Poppins"/>
              <a:ea typeface="Poppins"/>
              <a:cs typeface="Poppins"/>
              <a:sym typeface="Poppins"/>
            </a:endParaRPr>
          </a:p>
        </p:txBody>
      </p:sp>
      <p:sp>
        <p:nvSpPr>
          <p:cNvPr id="177" name="Google Shape;177;p35"/>
          <p:cNvSpPr txBox="1"/>
          <p:nvPr/>
        </p:nvSpPr>
        <p:spPr>
          <a:xfrm>
            <a:off x="6724588" y="4432525"/>
            <a:ext cx="2216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oppins"/>
                <a:ea typeface="Poppins"/>
                <a:cs typeface="Poppins"/>
                <a:sym typeface="Poppins"/>
              </a:rPr>
              <a:t>More difficult to learn, m</a:t>
            </a:r>
            <a:r>
              <a:rPr lang="en">
                <a:latin typeface="Poppins"/>
                <a:ea typeface="Poppins"/>
                <a:cs typeface="Poppins"/>
                <a:sym typeface="Poppins"/>
              </a:rPr>
              <a:t>ore valuable</a:t>
            </a:r>
            <a:endParaRPr>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36"/>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83" name="Google Shape;183;p36"/>
          <p:cNvPicPr preferRelativeResize="0"/>
          <p:nvPr/>
        </p:nvPicPr>
        <p:blipFill>
          <a:blip r:embed="rId4">
            <a:alphaModFix/>
          </a:blip>
          <a:stretch>
            <a:fillRect/>
          </a:stretch>
        </p:blipFill>
        <p:spPr>
          <a:xfrm>
            <a:off x="4849202" y="1619613"/>
            <a:ext cx="3799974" cy="2145146"/>
          </a:xfrm>
          <a:prstGeom prst="rect">
            <a:avLst/>
          </a:prstGeom>
          <a:noFill/>
          <a:ln>
            <a:noFill/>
          </a:ln>
        </p:spPr>
      </p:pic>
      <p:sp>
        <p:nvSpPr>
          <p:cNvPr id="184" name="Google Shape;184;p36"/>
          <p:cNvSpPr txBox="1"/>
          <p:nvPr/>
        </p:nvSpPr>
        <p:spPr>
          <a:xfrm>
            <a:off x="4868000" y="1139975"/>
            <a:ext cx="4109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2DC5FA"/>
                </a:solidFill>
                <a:latin typeface="Work Sans"/>
                <a:ea typeface="Work Sans"/>
                <a:cs typeface="Work Sans"/>
                <a:sym typeface="Work Sans"/>
              </a:rPr>
              <a:t>Intrapersonal skills</a:t>
            </a:r>
            <a:endParaRPr b="1" sz="1700">
              <a:solidFill>
                <a:srgbClr val="2DC5FA"/>
              </a:solidFill>
              <a:latin typeface="Work Sans"/>
              <a:ea typeface="Work Sans"/>
              <a:cs typeface="Work Sans"/>
              <a:sym typeface="Work Sans"/>
            </a:endParaRPr>
          </a:p>
        </p:txBody>
      </p:sp>
      <p:pic>
        <p:nvPicPr>
          <p:cNvPr id="185" name="Google Shape;185;p36"/>
          <p:cNvPicPr preferRelativeResize="0"/>
          <p:nvPr/>
        </p:nvPicPr>
        <p:blipFill rotWithShape="1">
          <a:blip r:embed="rId5">
            <a:alphaModFix/>
          </a:blip>
          <a:srcRect b="8408" l="11930" r="11146" t="0"/>
          <a:stretch/>
        </p:blipFill>
        <p:spPr>
          <a:xfrm>
            <a:off x="687575" y="1603038"/>
            <a:ext cx="3495576" cy="2178300"/>
          </a:xfrm>
          <a:prstGeom prst="rect">
            <a:avLst/>
          </a:prstGeom>
          <a:noFill/>
          <a:ln>
            <a:noFill/>
          </a:ln>
        </p:spPr>
      </p:pic>
      <p:sp>
        <p:nvSpPr>
          <p:cNvPr id="186" name="Google Shape;186;p36"/>
          <p:cNvSpPr txBox="1"/>
          <p:nvPr/>
        </p:nvSpPr>
        <p:spPr>
          <a:xfrm>
            <a:off x="604550" y="1139975"/>
            <a:ext cx="4109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rgbClr val="2DC5FA"/>
                </a:solidFill>
                <a:latin typeface="Work Sans"/>
                <a:ea typeface="Work Sans"/>
                <a:cs typeface="Work Sans"/>
                <a:sym typeface="Work Sans"/>
              </a:rPr>
              <a:t>Interpersonal skills</a:t>
            </a:r>
            <a:endParaRPr b="1" sz="1700">
              <a:solidFill>
                <a:srgbClr val="2DC5FA"/>
              </a:solidFill>
              <a:latin typeface="Work Sans"/>
              <a:ea typeface="Work Sans"/>
              <a:cs typeface="Work Sans"/>
              <a:sym typeface="Work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7"/>
          <p:cNvPicPr preferRelativeResize="0"/>
          <p:nvPr/>
        </p:nvPicPr>
        <p:blipFill rotWithShape="1">
          <a:blip r:embed="rId3">
            <a:alphaModFix/>
          </a:blip>
          <a:srcRect b="17871" l="0" r="0" t="0"/>
          <a:stretch/>
        </p:blipFill>
        <p:spPr>
          <a:xfrm>
            <a:off x="0" y="-25"/>
            <a:ext cx="9144000" cy="5143500"/>
          </a:xfrm>
          <a:prstGeom prst="rect">
            <a:avLst/>
          </a:prstGeom>
          <a:noFill/>
          <a:ln>
            <a:noFill/>
          </a:ln>
        </p:spPr>
      </p:pic>
      <p:sp>
        <p:nvSpPr>
          <p:cNvPr id="192" name="Google Shape;192;p37"/>
          <p:cNvSpPr/>
          <p:nvPr/>
        </p:nvSpPr>
        <p:spPr>
          <a:xfrm>
            <a:off x="1423950" y="1314450"/>
            <a:ext cx="6296100" cy="2514600"/>
          </a:xfrm>
          <a:prstGeom prst="roundRect">
            <a:avLst>
              <a:gd fmla="val 16667" name="adj"/>
            </a:avLst>
          </a:prstGeom>
          <a:solidFill>
            <a:schemeClr val="lt1"/>
          </a:solidFill>
          <a:ln>
            <a:noFill/>
          </a:ln>
          <a:effectLst>
            <a:outerShdw blurRad="357188" rotWithShape="0" algn="bl">
              <a:srgbClr val="000000">
                <a:alpha val="7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7"/>
          <p:cNvSpPr txBox="1"/>
          <p:nvPr/>
        </p:nvSpPr>
        <p:spPr>
          <a:xfrm>
            <a:off x="2389500" y="2042950"/>
            <a:ext cx="4365000" cy="39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434343"/>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434343"/>
              </a:solidFill>
              <a:latin typeface="Poppins"/>
              <a:ea typeface="Poppins"/>
              <a:cs typeface="Poppins"/>
              <a:sym typeface="Poppins"/>
            </a:endParaRPr>
          </a:p>
        </p:txBody>
      </p:sp>
      <p:sp>
        <p:nvSpPr>
          <p:cNvPr id="194" name="Google Shape;194;p37"/>
          <p:cNvSpPr txBox="1"/>
          <p:nvPr/>
        </p:nvSpPr>
        <p:spPr>
          <a:xfrm>
            <a:off x="1930200" y="2350925"/>
            <a:ext cx="5283600" cy="44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500"/>
              <a:buFont typeface="Arial"/>
              <a:buNone/>
            </a:pPr>
            <a:r>
              <a:rPr b="1" lang="en" sz="2500" u="sng">
                <a:solidFill>
                  <a:schemeClr val="hlink"/>
                </a:solidFill>
                <a:latin typeface="Poppins"/>
                <a:ea typeface="Poppins"/>
                <a:cs typeface="Poppins"/>
                <a:sym typeface="Poppins"/>
                <a:hlinkClick r:id="rId4"/>
              </a:rPr>
              <a:t>Some personal skills examples</a:t>
            </a:r>
            <a:endParaRPr b="1" i="0" sz="2500" u="none" cap="none" strike="noStrike">
              <a:solidFill>
                <a:srgbClr val="0000FF"/>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8"/>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200" name="Google Shape;200;p38"/>
          <p:cNvPicPr preferRelativeResize="0"/>
          <p:nvPr/>
        </p:nvPicPr>
        <p:blipFill>
          <a:blip r:embed="rId4">
            <a:alphaModFix/>
          </a:blip>
          <a:stretch>
            <a:fillRect/>
          </a:stretch>
        </p:blipFill>
        <p:spPr>
          <a:xfrm>
            <a:off x="1520425" y="596775"/>
            <a:ext cx="2551803" cy="1974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39"/>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206" name="Google Shape;206;p39"/>
          <p:cNvPicPr preferRelativeResize="0"/>
          <p:nvPr/>
        </p:nvPicPr>
        <p:blipFill>
          <a:blip r:embed="rId4">
            <a:alphaModFix/>
          </a:blip>
          <a:stretch>
            <a:fillRect/>
          </a:stretch>
        </p:blipFill>
        <p:spPr>
          <a:xfrm>
            <a:off x="1520425" y="596775"/>
            <a:ext cx="2551803" cy="1974975"/>
          </a:xfrm>
          <a:prstGeom prst="rect">
            <a:avLst/>
          </a:prstGeom>
          <a:noFill/>
          <a:ln>
            <a:noFill/>
          </a:ln>
        </p:spPr>
      </p:pic>
      <p:pic>
        <p:nvPicPr>
          <p:cNvPr id="207" name="Google Shape;207;p39"/>
          <p:cNvPicPr preferRelativeResize="0"/>
          <p:nvPr/>
        </p:nvPicPr>
        <p:blipFill>
          <a:blip r:embed="rId5">
            <a:alphaModFix/>
          </a:blip>
          <a:stretch>
            <a:fillRect/>
          </a:stretch>
        </p:blipFill>
        <p:spPr>
          <a:xfrm>
            <a:off x="4175525" y="679026"/>
            <a:ext cx="3131651" cy="1810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pic>
        <p:nvPicPr>
          <p:cNvPr id="212" name="Google Shape;212;p40"/>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213" name="Google Shape;213;p40"/>
          <p:cNvPicPr preferRelativeResize="0"/>
          <p:nvPr/>
        </p:nvPicPr>
        <p:blipFill>
          <a:blip r:embed="rId4">
            <a:alphaModFix/>
          </a:blip>
          <a:stretch>
            <a:fillRect/>
          </a:stretch>
        </p:blipFill>
        <p:spPr>
          <a:xfrm>
            <a:off x="1520425" y="596775"/>
            <a:ext cx="2551803" cy="1974975"/>
          </a:xfrm>
          <a:prstGeom prst="rect">
            <a:avLst/>
          </a:prstGeom>
          <a:noFill/>
          <a:ln>
            <a:noFill/>
          </a:ln>
        </p:spPr>
      </p:pic>
      <p:pic>
        <p:nvPicPr>
          <p:cNvPr id="214" name="Google Shape;214;p40"/>
          <p:cNvPicPr preferRelativeResize="0"/>
          <p:nvPr/>
        </p:nvPicPr>
        <p:blipFill>
          <a:blip r:embed="rId5">
            <a:alphaModFix/>
          </a:blip>
          <a:stretch>
            <a:fillRect/>
          </a:stretch>
        </p:blipFill>
        <p:spPr>
          <a:xfrm>
            <a:off x="4175525" y="679026"/>
            <a:ext cx="3131651" cy="1810475"/>
          </a:xfrm>
          <a:prstGeom prst="rect">
            <a:avLst/>
          </a:prstGeom>
          <a:noFill/>
          <a:ln>
            <a:noFill/>
          </a:ln>
        </p:spPr>
      </p:pic>
      <p:pic>
        <p:nvPicPr>
          <p:cNvPr id="215" name="Google Shape;215;p40"/>
          <p:cNvPicPr preferRelativeResize="0"/>
          <p:nvPr/>
        </p:nvPicPr>
        <p:blipFill>
          <a:blip r:embed="rId6">
            <a:alphaModFix/>
          </a:blip>
          <a:stretch>
            <a:fillRect/>
          </a:stretch>
        </p:blipFill>
        <p:spPr>
          <a:xfrm>
            <a:off x="1520427" y="2798832"/>
            <a:ext cx="2551801" cy="193056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41"/>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221" name="Google Shape;221;p41"/>
          <p:cNvPicPr preferRelativeResize="0"/>
          <p:nvPr/>
        </p:nvPicPr>
        <p:blipFill>
          <a:blip r:embed="rId4">
            <a:alphaModFix/>
          </a:blip>
          <a:stretch>
            <a:fillRect/>
          </a:stretch>
        </p:blipFill>
        <p:spPr>
          <a:xfrm>
            <a:off x="1520425" y="596775"/>
            <a:ext cx="2551803" cy="1974975"/>
          </a:xfrm>
          <a:prstGeom prst="rect">
            <a:avLst/>
          </a:prstGeom>
          <a:noFill/>
          <a:ln>
            <a:noFill/>
          </a:ln>
        </p:spPr>
      </p:pic>
      <p:pic>
        <p:nvPicPr>
          <p:cNvPr id="222" name="Google Shape;222;p41"/>
          <p:cNvPicPr preferRelativeResize="0"/>
          <p:nvPr/>
        </p:nvPicPr>
        <p:blipFill>
          <a:blip r:embed="rId5">
            <a:alphaModFix/>
          </a:blip>
          <a:stretch>
            <a:fillRect/>
          </a:stretch>
        </p:blipFill>
        <p:spPr>
          <a:xfrm>
            <a:off x="4175525" y="679026"/>
            <a:ext cx="3131651" cy="1810475"/>
          </a:xfrm>
          <a:prstGeom prst="rect">
            <a:avLst/>
          </a:prstGeom>
          <a:noFill/>
          <a:ln>
            <a:noFill/>
          </a:ln>
        </p:spPr>
      </p:pic>
      <p:pic>
        <p:nvPicPr>
          <p:cNvPr id="223" name="Google Shape;223;p41"/>
          <p:cNvPicPr preferRelativeResize="0"/>
          <p:nvPr/>
        </p:nvPicPr>
        <p:blipFill>
          <a:blip r:embed="rId6">
            <a:alphaModFix/>
          </a:blip>
          <a:stretch>
            <a:fillRect/>
          </a:stretch>
        </p:blipFill>
        <p:spPr>
          <a:xfrm>
            <a:off x="1520427" y="2798832"/>
            <a:ext cx="2551801" cy="1930569"/>
          </a:xfrm>
          <a:prstGeom prst="rect">
            <a:avLst/>
          </a:prstGeom>
          <a:noFill/>
          <a:ln>
            <a:noFill/>
          </a:ln>
        </p:spPr>
      </p:pic>
      <p:pic>
        <p:nvPicPr>
          <p:cNvPr id="224" name="Google Shape;224;p41"/>
          <p:cNvPicPr preferRelativeResize="0"/>
          <p:nvPr/>
        </p:nvPicPr>
        <p:blipFill>
          <a:blip r:embed="rId7">
            <a:alphaModFix/>
          </a:blip>
          <a:stretch>
            <a:fillRect/>
          </a:stretch>
        </p:blipFill>
        <p:spPr>
          <a:xfrm>
            <a:off x="4873750" y="2699925"/>
            <a:ext cx="1974945" cy="1974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pic>
        <p:nvPicPr>
          <p:cNvPr id="229" name="Google Shape;229;p42"/>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30" name="Google Shape;230;p42"/>
          <p:cNvSpPr txBox="1"/>
          <p:nvPr/>
        </p:nvSpPr>
        <p:spPr>
          <a:xfrm>
            <a:off x="569025" y="736325"/>
            <a:ext cx="75750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100">
                <a:solidFill>
                  <a:srgbClr val="0000FF"/>
                </a:solidFill>
                <a:latin typeface="Poppins"/>
                <a:ea typeface="Poppins"/>
                <a:cs typeface="Poppins"/>
                <a:sym typeface="Poppins"/>
              </a:rPr>
              <a:t>How to train/nurture your soft skills?</a:t>
            </a:r>
            <a:endParaRPr sz="2100">
              <a:solidFill>
                <a:srgbClr val="0000FF"/>
              </a:solidFill>
              <a:latin typeface="Poppins Light"/>
              <a:ea typeface="Poppins Light"/>
              <a:cs typeface="Poppins Light"/>
              <a:sym typeface="Poppins Light"/>
            </a:endParaRPr>
          </a:p>
        </p:txBody>
      </p:sp>
      <p:sp>
        <p:nvSpPr>
          <p:cNvPr id="231" name="Google Shape;231;p42"/>
          <p:cNvSpPr txBox="1"/>
          <p:nvPr/>
        </p:nvSpPr>
        <p:spPr>
          <a:xfrm>
            <a:off x="569025" y="1278750"/>
            <a:ext cx="4563000" cy="33432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Through an </a:t>
            </a:r>
            <a:r>
              <a:rPr lang="en" sz="1200" u="sng">
                <a:solidFill>
                  <a:schemeClr val="hlink"/>
                </a:solidFill>
                <a:latin typeface="Poppins"/>
                <a:ea typeface="Poppins"/>
                <a:cs typeface="Poppins"/>
                <a:sym typeface="Poppins"/>
                <a:hlinkClick r:id="rId4"/>
              </a:rPr>
              <a:t>online course.</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Journaling: identify your emotions, their triggers, your reactions and how could you react better next time you face the same situation.</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Recognize behaviours, thoughts and emotional patterns.</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Sign up to an onsite course/group (e.g.: sports, theater), expose yourself to relationships, teamwork and feedback.</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Ask for feedback from your colleagues, friends, family or mentors.</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Psychotherapy.</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Observe the behaviour of people you admire, ask them how they became the way they are and apply those advices.</a:t>
            </a:r>
            <a:endParaRPr sz="1200">
              <a:solidFill>
                <a:schemeClr val="dk1"/>
              </a:solidFill>
              <a:latin typeface="Poppins"/>
              <a:ea typeface="Poppins"/>
              <a:cs typeface="Poppins"/>
              <a:sym typeface="Poppins"/>
            </a:endParaRPr>
          </a:p>
        </p:txBody>
      </p:sp>
      <p:pic>
        <p:nvPicPr>
          <p:cNvPr id="232" name="Google Shape;232;p42"/>
          <p:cNvPicPr preferRelativeResize="0"/>
          <p:nvPr/>
        </p:nvPicPr>
        <p:blipFill rotWithShape="1">
          <a:blip r:embed="rId5">
            <a:alphaModFix/>
          </a:blip>
          <a:srcRect b="0" l="24075" r="0" t="0"/>
          <a:stretch/>
        </p:blipFill>
        <p:spPr>
          <a:xfrm>
            <a:off x="5381650" y="1955738"/>
            <a:ext cx="3096326" cy="2294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43"/>
          <p:cNvPicPr preferRelativeResize="0"/>
          <p:nvPr/>
        </p:nvPicPr>
        <p:blipFill rotWithShape="1">
          <a:blip r:embed="rId3">
            <a:alphaModFix/>
          </a:blip>
          <a:srcRect b="17871" l="0" r="0" t="0"/>
          <a:stretch/>
        </p:blipFill>
        <p:spPr>
          <a:xfrm>
            <a:off x="0" y="-25"/>
            <a:ext cx="9144000" cy="5143500"/>
          </a:xfrm>
          <a:prstGeom prst="rect">
            <a:avLst/>
          </a:prstGeom>
          <a:noFill/>
          <a:ln>
            <a:noFill/>
          </a:ln>
        </p:spPr>
      </p:pic>
      <p:sp>
        <p:nvSpPr>
          <p:cNvPr id="238" name="Google Shape;238;p43"/>
          <p:cNvSpPr/>
          <p:nvPr/>
        </p:nvSpPr>
        <p:spPr>
          <a:xfrm>
            <a:off x="1423950" y="1314450"/>
            <a:ext cx="6296100" cy="2514600"/>
          </a:xfrm>
          <a:prstGeom prst="roundRect">
            <a:avLst>
              <a:gd fmla="val 16667" name="adj"/>
            </a:avLst>
          </a:prstGeom>
          <a:solidFill>
            <a:schemeClr val="lt1"/>
          </a:solidFill>
          <a:ln>
            <a:noFill/>
          </a:ln>
          <a:effectLst>
            <a:outerShdw blurRad="357188" rotWithShape="0" algn="bl">
              <a:srgbClr val="000000">
                <a:alpha val="7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3"/>
          <p:cNvSpPr txBox="1"/>
          <p:nvPr/>
        </p:nvSpPr>
        <p:spPr>
          <a:xfrm>
            <a:off x="2389500" y="2042950"/>
            <a:ext cx="4365000" cy="39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434343"/>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434343"/>
              </a:solidFill>
              <a:latin typeface="Poppins"/>
              <a:ea typeface="Poppins"/>
              <a:cs typeface="Poppins"/>
              <a:sym typeface="Poppins"/>
            </a:endParaRPr>
          </a:p>
        </p:txBody>
      </p:sp>
      <p:sp>
        <p:nvSpPr>
          <p:cNvPr id="240" name="Google Shape;240;p43"/>
          <p:cNvSpPr txBox="1"/>
          <p:nvPr/>
        </p:nvSpPr>
        <p:spPr>
          <a:xfrm>
            <a:off x="1930200" y="2350925"/>
            <a:ext cx="5283600" cy="44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500"/>
              <a:buFont typeface="Arial"/>
              <a:buNone/>
            </a:pPr>
            <a:r>
              <a:rPr b="1" lang="en" sz="2500">
                <a:solidFill>
                  <a:srgbClr val="0000FF"/>
                </a:solidFill>
                <a:latin typeface="Poppins"/>
                <a:ea typeface="Poppins"/>
                <a:cs typeface="Poppins"/>
                <a:sym typeface="Poppins"/>
              </a:rPr>
              <a:t>Talking about soft skills in an interview</a:t>
            </a:r>
            <a:endParaRPr b="1" i="0" sz="2500" u="none" cap="none" strike="noStrike">
              <a:solidFill>
                <a:srgbClr val="0000FF"/>
              </a:solidFill>
              <a:latin typeface="Poppins"/>
              <a:ea typeface="Poppins"/>
              <a:cs typeface="Poppins"/>
              <a:sym typeface="Poppi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id="245" name="Google Shape;245;p44"/>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46" name="Google Shape;246;p44"/>
          <p:cNvSpPr txBox="1"/>
          <p:nvPr/>
        </p:nvSpPr>
        <p:spPr>
          <a:xfrm>
            <a:off x="569025" y="1047750"/>
            <a:ext cx="36306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100">
                <a:solidFill>
                  <a:srgbClr val="0000FF"/>
                </a:solidFill>
                <a:latin typeface="Work Sans"/>
                <a:ea typeface="Work Sans"/>
                <a:cs typeface="Work Sans"/>
                <a:sym typeface="Work Sans"/>
              </a:rPr>
              <a:t>Prepare for these questions…</a:t>
            </a:r>
            <a:endParaRPr sz="2100">
              <a:solidFill>
                <a:srgbClr val="0000FF"/>
              </a:solidFill>
              <a:latin typeface="Work Sans Light"/>
              <a:ea typeface="Work Sans Light"/>
              <a:cs typeface="Work Sans Light"/>
              <a:sym typeface="Work Sans Light"/>
            </a:endParaRPr>
          </a:p>
        </p:txBody>
      </p:sp>
      <p:sp>
        <p:nvSpPr>
          <p:cNvPr id="247" name="Google Shape;247;p44"/>
          <p:cNvSpPr txBox="1"/>
          <p:nvPr/>
        </p:nvSpPr>
        <p:spPr>
          <a:xfrm>
            <a:off x="569025" y="2060625"/>
            <a:ext cx="3554400" cy="1856400"/>
          </a:xfrm>
          <a:prstGeom prst="rect">
            <a:avLst/>
          </a:prstGeom>
          <a:noFill/>
          <a:ln>
            <a:noFill/>
          </a:ln>
        </p:spPr>
        <p:txBody>
          <a:bodyPr anchorCtr="0" anchor="t" bIns="91425" lIns="91425" spcFirstLastPara="1" rIns="91425" wrap="square" tIns="91425">
            <a:spAutoFit/>
          </a:bodyPr>
          <a:lstStyle/>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How do you manage stress?</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Tell me about a time when you had a conflict with a client.</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What are your 3 most valuable strengths?</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How do you handle tight deadlines?</a:t>
            </a:r>
            <a:endParaRPr sz="1200">
              <a:solidFill>
                <a:schemeClr val="dk1"/>
              </a:solidFill>
              <a:latin typeface="Poppins"/>
              <a:ea typeface="Poppins"/>
              <a:cs typeface="Poppins"/>
              <a:sym typeface="Poppins"/>
            </a:endParaRPr>
          </a:p>
          <a:p>
            <a:pPr indent="-304800" lvl="0" marL="457200" rtl="0" algn="just">
              <a:lnSpc>
                <a:spcPct val="115000"/>
              </a:lnSpc>
              <a:spcBef>
                <a:spcPts val="0"/>
              </a:spcBef>
              <a:spcAft>
                <a:spcPts val="0"/>
              </a:spcAft>
              <a:buClr>
                <a:schemeClr val="dk1"/>
              </a:buClr>
              <a:buSzPts val="1200"/>
              <a:buFont typeface="Poppins"/>
              <a:buAutoNum type="arabicPeriod"/>
            </a:pPr>
            <a:r>
              <a:rPr lang="en" sz="1200">
                <a:solidFill>
                  <a:schemeClr val="dk1"/>
                </a:solidFill>
                <a:latin typeface="Poppins"/>
                <a:ea typeface="Poppins"/>
                <a:cs typeface="Poppins"/>
                <a:sym typeface="Poppins"/>
              </a:rPr>
              <a:t>How do you handle important decisions?</a:t>
            </a:r>
            <a:endParaRPr sz="1200">
              <a:solidFill>
                <a:schemeClr val="dk1"/>
              </a:solidFill>
              <a:latin typeface="Poppins"/>
              <a:ea typeface="Poppins"/>
              <a:cs typeface="Poppins"/>
              <a:sym typeface="Poppins"/>
            </a:endParaRPr>
          </a:p>
        </p:txBody>
      </p:sp>
      <p:pic>
        <p:nvPicPr>
          <p:cNvPr id="248" name="Google Shape;248;p44"/>
          <p:cNvPicPr preferRelativeResize="0"/>
          <p:nvPr/>
        </p:nvPicPr>
        <p:blipFill>
          <a:blip r:embed="rId4">
            <a:alphaModFix/>
          </a:blip>
          <a:stretch>
            <a:fillRect/>
          </a:stretch>
        </p:blipFill>
        <p:spPr>
          <a:xfrm>
            <a:off x="4412200" y="1047750"/>
            <a:ext cx="4286250" cy="304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id="110" name="Google Shape;110;p27"/>
          <p:cNvPicPr preferRelativeResize="0"/>
          <p:nvPr/>
        </p:nvPicPr>
        <p:blipFill rotWithShape="1">
          <a:blip r:embed="rId3">
            <a:alphaModFix/>
          </a:blip>
          <a:srcRect b="17871" l="0" r="0" t="0"/>
          <a:stretch/>
        </p:blipFill>
        <p:spPr>
          <a:xfrm>
            <a:off x="0" y="-25"/>
            <a:ext cx="9144000" cy="5143500"/>
          </a:xfrm>
          <a:prstGeom prst="rect">
            <a:avLst/>
          </a:prstGeom>
          <a:noFill/>
          <a:ln>
            <a:noFill/>
          </a:ln>
        </p:spPr>
      </p:pic>
      <p:sp>
        <p:nvSpPr>
          <p:cNvPr id="111" name="Google Shape;111;p27"/>
          <p:cNvSpPr/>
          <p:nvPr/>
        </p:nvSpPr>
        <p:spPr>
          <a:xfrm>
            <a:off x="1423950" y="1314450"/>
            <a:ext cx="6296100" cy="2514600"/>
          </a:xfrm>
          <a:prstGeom prst="roundRect">
            <a:avLst>
              <a:gd fmla="val 16667" name="adj"/>
            </a:avLst>
          </a:prstGeom>
          <a:solidFill>
            <a:schemeClr val="lt1"/>
          </a:solidFill>
          <a:ln>
            <a:noFill/>
          </a:ln>
          <a:effectLst>
            <a:outerShdw blurRad="357188" rotWithShape="0" algn="bl">
              <a:srgbClr val="000000">
                <a:alpha val="7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7"/>
          <p:cNvSpPr txBox="1"/>
          <p:nvPr/>
        </p:nvSpPr>
        <p:spPr>
          <a:xfrm>
            <a:off x="2389500" y="1890550"/>
            <a:ext cx="4365000" cy="39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a:solidFill>
                  <a:srgbClr val="434343"/>
                </a:solidFill>
                <a:highlight>
                  <a:srgbClr val="FFFFFF"/>
                </a:highlight>
                <a:latin typeface="Poppins"/>
                <a:ea typeface="Poppins"/>
                <a:cs typeface="Poppins"/>
                <a:sym typeface="Poppins"/>
              </a:rPr>
              <a:t>Well rounded professionals: hard &amp; soft skills development.</a:t>
            </a:r>
            <a:endParaRPr i="0" u="none" cap="none" strike="noStrike">
              <a:solidFill>
                <a:srgbClr val="434343"/>
              </a:solidFill>
              <a:latin typeface="Poppins"/>
              <a:ea typeface="Poppins"/>
              <a:cs typeface="Poppins"/>
              <a:sym typeface="Poppins"/>
            </a:endParaRPr>
          </a:p>
        </p:txBody>
      </p:sp>
      <p:sp>
        <p:nvSpPr>
          <p:cNvPr id="113" name="Google Shape;113;p27"/>
          <p:cNvSpPr txBox="1"/>
          <p:nvPr/>
        </p:nvSpPr>
        <p:spPr>
          <a:xfrm>
            <a:off x="1930200" y="2582725"/>
            <a:ext cx="5283600" cy="44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500"/>
              <a:buFont typeface="Arial"/>
              <a:buNone/>
            </a:pPr>
            <a:r>
              <a:rPr b="1" lang="en" sz="2200">
                <a:solidFill>
                  <a:srgbClr val="0000FF"/>
                </a:solidFill>
                <a:latin typeface="Poppins"/>
                <a:ea typeface="Poppins"/>
                <a:cs typeface="Poppins"/>
                <a:sym typeface="Poppins"/>
              </a:rPr>
              <a:t>Provide resources to work on your personal skills.</a:t>
            </a:r>
            <a:endParaRPr b="1" i="0" sz="2200" u="none" cap="none" strike="noStrike">
              <a:solidFill>
                <a:srgbClr val="0000FF"/>
              </a:solidFill>
              <a:latin typeface="Poppins"/>
              <a:ea typeface="Poppins"/>
              <a:cs typeface="Poppins"/>
              <a:sym typeface="Poppi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45"/>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54" name="Google Shape;254;p45"/>
          <p:cNvSpPr txBox="1"/>
          <p:nvPr/>
        </p:nvSpPr>
        <p:spPr>
          <a:xfrm>
            <a:off x="481825" y="575075"/>
            <a:ext cx="70632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Work Sans"/>
                <a:ea typeface="Work Sans"/>
                <a:cs typeface="Work Sans"/>
                <a:sym typeface="Work Sans"/>
              </a:rPr>
              <a:t>Use the CAR method to answer them</a:t>
            </a:r>
            <a:endParaRPr sz="2300">
              <a:solidFill>
                <a:srgbClr val="0000FF"/>
              </a:solidFill>
              <a:latin typeface="Work Sans Light"/>
              <a:ea typeface="Work Sans Light"/>
              <a:cs typeface="Work Sans Light"/>
              <a:sym typeface="Work Sans Light"/>
            </a:endParaRPr>
          </a:p>
        </p:txBody>
      </p:sp>
      <p:pic>
        <p:nvPicPr>
          <p:cNvPr id="255" name="Google Shape;255;p45"/>
          <p:cNvPicPr preferRelativeResize="0"/>
          <p:nvPr/>
        </p:nvPicPr>
        <p:blipFill>
          <a:blip r:embed="rId4">
            <a:alphaModFix/>
          </a:blip>
          <a:stretch>
            <a:fillRect/>
          </a:stretch>
        </p:blipFill>
        <p:spPr>
          <a:xfrm>
            <a:off x="990600" y="1457888"/>
            <a:ext cx="7162800" cy="2619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pic>
        <p:nvPicPr>
          <p:cNvPr id="260" name="Google Shape;260;p46"/>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61" name="Google Shape;261;p46"/>
          <p:cNvSpPr txBox="1"/>
          <p:nvPr/>
        </p:nvSpPr>
        <p:spPr>
          <a:xfrm>
            <a:off x="569025" y="736325"/>
            <a:ext cx="75750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100">
                <a:solidFill>
                  <a:srgbClr val="2DC5FA"/>
                </a:solidFill>
                <a:latin typeface="Poppins"/>
                <a:ea typeface="Poppins"/>
                <a:cs typeface="Poppins"/>
                <a:sym typeface="Poppins"/>
              </a:rPr>
              <a:t>An example…</a:t>
            </a:r>
            <a:endParaRPr sz="2100">
              <a:solidFill>
                <a:srgbClr val="2C344B"/>
              </a:solidFill>
              <a:latin typeface="Poppins Light"/>
              <a:ea typeface="Poppins Light"/>
              <a:cs typeface="Poppins Light"/>
              <a:sym typeface="Poppins Light"/>
            </a:endParaRPr>
          </a:p>
        </p:txBody>
      </p:sp>
      <p:sp>
        <p:nvSpPr>
          <p:cNvPr id="262" name="Google Shape;262;p46"/>
          <p:cNvSpPr txBox="1"/>
          <p:nvPr/>
        </p:nvSpPr>
        <p:spPr>
          <a:xfrm>
            <a:off x="985950" y="1627475"/>
            <a:ext cx="7172100" cy="27615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200">
                <a:solidFill>
                  <a:srgbClr val="0000FF"/>
                </a:solidFill>
                <a:latin typeface="Poppins"/>
                <a:ea typeface="Poppins"/>
                <a:cs typeface="Poppins"/>
                <a:sym typeface="Poppins"/>
              </a:rPr>
              <a:t>Challenge</a:t>
            </a:r>
            <a:endParaRPr b="1" sz="1200">
              <a:solidFill>
                <a:srgbClr val="0000FF"/>
              </a:solidFill>
              <a:latin typeface="Poppins"/>
              <a:ea typeface="Poppins"/>
              <a:cs typeface="Poppins"/>
              <a:sym typeface="Poppins"/>
            </a:endParaRPr>
          </a:p>
          <a:p>
            <a:pPr indent="0" lvl="0" marL="0" rtl="0" algn="just">
              <a:spcBef>
                <a:spcPts val="0"/>
              </a:spcBef>
              <a:spcAft>
                <a:spcPts val="0"/>
              </a:spcAft>
              <a:buClr>
                <a:schemeClr val="dk1"/>
              </a:buClr>
              <a:buSzPts val="1100"/>
              <a:buFont typeface="Arial"/>
              <a:buNone/>
            </a:pPr>
            <a:r>
              <a:rPr lang="en">
                <a:solidFill>
                  <a:schemeClr val="dk1"/>
                </a:solidFill>
                <a:latin typeface="Poppins"/>
                <a:ea typeface="Poppins"/>
                <a:cs typeface="Poppins"/>
                <a:sym typeface="Poppins"/>
              </a:rPr>
              <a:t>In my last role as junior data analyst, my team was short-staffed for a while and facing significant project delays. It was causing stress for my team and affecting morale.</a:t>
            </a:r>
            <a:endParaRPr>
              <a:solidFill>
                <a:schemeClr val="dk1"/>
              </a:solidFill>
              <a:latin typeface="Poppins"/>
              <a:ea typeface="Poppins"/>
              <a:cs typeface="Poppins"/>
              <a:sym typeface="Poppins"/>
            </a:endParaRPr>
          </a:p>
          <a:p>
            <a:pPr indent="0" lvl="0" marL="0" rtl="0" algn="just">
              <a:lnSpc>
                <a:spcPct val="115000"/>
              </a:lnSpc>
              <a:spcBef>
                <a:spcPts val="0"/>
              </a:spcBef>
              <a:spcAft>
                <a:spcPts val="0"/>
              </a:spcAft>
              <a:buNone/>
            </a:pPr>
            <a:r>
              <a:t/>
            </a:r>
            <a:endParaRPr b="1" sz="1200">
              <a:solidFill>
                <a:srgbClr val="0000FF"/>
              </a:solidFill>
              <a:latin typeface="Poppins"/>
              <a:ea typeface="Poppins"/>
              <a:cs typeface="Poppins"/>
              <a:sym typeface="Poppins"/>
            </a:endParaRPr>
          </a:p>
          <a:p>
            <a:pPr indent="0" lvl="0" marL="0" rtl="0" algn="just">
              <a:lnSpc>
                <a:spcPct val="115000"/>
              </a:lnSpc>
              <a:spcBef>
                <a:spcPts val="0"/>
              </a:spcBef>
              <a:spcAft>
                <a:spcPts val="0"/>
              </a:spcAft>
              <a:buNone/>
            </a:pPr>
            <a:r>
              <a:rPr b="1" lang="en" sz="1200">
                <a:solidFill>
                  <a:srgbClr val="0000FF"/>
                </a:solidFill>
                <a:latin typeface="Poppins"/>
                <a:ea typeface="Poppins"/>
                <a:cs typeface="Poppins"/>
                <a:sym typeface="Poppins"/>
              </a:rPr>
              <a:t>Action</a:t>
            </a:r>
            <a:endParaRPr b="1" sz="1200">
              <a:solidFill>
                <a:srgbClr val="0000FF"/>
              </a:solidFill>
              <a:latin typeface="Poppins"/>
              <a:ea typeface="Poppins"/>
              <a:cs typeface="Poppins"/>
              <a:sym typeface="Poppins"/>
            </a:endParaRPr>
          </a:p>
          <a:p>
            <a:pPr indent="0" lvl="0" marL="0" rtl="0" algn="just">
              <a:spcBef>
                <a:spcPts val="0"/>
              </a:spcBef>
              <a:spcAft>
                <a:spcPts val="0"/>
              </a:spcAft>
              <a:buNone/>
            </a:pPr>
            <a:r>
              <a:rPr lang="en">
                <a:solidFill>
                  <a:srgbClr val="2D2D2D"/>
                </a:solidFill>
                <a:latin typeface="Poppins"/>
                <a:ea typeface="Poppins"/>
                <a:cs typeface="Poppins"/>
                <a:sym typeface="Poppins"/>
              </a:rPr>
              <a:t>I suggested to my manager to schedule weekly meetings with account managers to discuss our team’s bandwidth and share progress updates.</a:t>
            </a:r>
            <a:endParaRPr>
              <a:solidFill>
                <a:srgbClr val="2D2D2D"/>
              </a:solidFill>
              <a:latin typeface="Poppins"/>
              <a:ea typeface="Poppins"/>
              <a:cs typeface="Poppins"/>
              <a:sym typeface="Poppins"/>
            </a:endParaRPr>
          </a:p>
          <a:p>
            <a:pPr indent="0" lvl="0" marL="0" rtl="0" algn="just">
              <a:spcBef>
                <a:spcPts val="0"/>
              </a:spcBef>
              <a:spcAft>
                <a:spcPts val="0"/>
              </a:spcAft>
              <a:buNone/>
            </a:pPr>
            <a:r>
              <a:t/>
            </a:r>
            <a:endParaRPr>
              <a:solidFill>
                <a:srgbClr val="2D2D2D"/>
              </a:solidFill>
              <a:latin typeface="Poppins"/>
              <a:ea typeface="Poppins"/>
              <a:cs typeface="Poppins"/>
              <a:sym typeface="Poppins"/>
            </a:endParaRPr>
          </a:p>
          <a:p>
            <a:pPr indent="0" lvl="0" marL="0" rtl="0" algn="just">
              <a:spcBef>
                <a:spcPts val="0"/>
              </a:spcBef>
              <a:spcAft>
                <a:spcPts val="0"/>
              </a:spcAft>
              <a:buNone/>
            </a:pPr>
            <a:r>
              <a:rPr b="1" lang="en">
                <a:solidFill>
                  <a:srgbClr val="0000FF"/>
                </a:solidFill>
                <a:latin typeface="Poppins"/>
                <a:ea typeface="Poppins"/>
                <a:cs typeface="Poppins"/>
                <a:sym typeface="Poppins"/>
              </a:rPr>
              <a:t>Result</a:t>
            </a:r>
            <a:endParaRPr b="1">
              <a:solidFill>
                <a:srgbClr val="0000FF"/>
              </a:solidFill>
              <a:latin typeface="Poppins"/>
              <a:ea typeface="Poppins"/>
              <a:cs typeface="Poppins"/>
              <a:sym typeface="Poppins"/>
            </a:endParaRPr>
          </a:p>
          <a:p>
            <a:pPr indent="0" lvl="0" marL="0" rtl="0" algn="just">
              <a:spcBef>
                <a:spcPts val="0"/>
              </a:spcBef>
              <a:spcAft>
                <a:spcPts val="0"/>
              </a:spcAft>
              <a:buNone/>
            </a:pPr>
            <a:r>
              <a:rPr lang="en">
                <a:solidFill>
                  <a:srgbClr val="2D2D2D"/>
                </a:solidFill>
                <a:latin typeface="Poppins"/>
                <a:ea typeface="Poppins"/>
                <a:cs typeface="Poppins"/>
                <a:sym typeface="Poppins"/>
              </a:rPr>
              <a:t>By improving communication between teams, we started to set better expectations and were able to re-prioritize the team’s to-do list.</a:t>
            </a:r>
            <a:endParaRPr sz="1200">
              <a:solidFill>
                <a:schemeClr val="dk2"/>
              </a:solidFill>
              <a:latin typeface="Poppins"/>
              <a:ea typeface="Poppins"/>
              <a:cs typeface="Poppins"/>
              <a:sym typeface="Poppi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47"/>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68" name="Google Shape;268;p47"/>
          <p:cNvSpPr txBox="1"/>
          <p:nvPr/>
        </p:nvSpPr>
        <p:spPr>
          <a:xfrm>
            <a:off x="569025" y="610500"/>
            <a:ext cx="78828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Poppins"/>
                <a:ea typeface="Poppins"/>
                <a:cs typeface="Poppins"/>
                <a:sym typeface="Poppins"/>
              </a:rPr>
              <a:t>What are your personal skills?</a:t>
            </a:r>
            <a:endParaRPr b="1" sz="2300">
              <a:solidFill>
                <a:srgbClr val="0000FF"/>
              </a:solidFill>
              <a:latin typeface="Poppins"/>
              <a:ea typeface="Poppins"/>
              <a:cs typeface="Poppins"/>
              <a:sym typeface="Poppins"/>
            </a:endParaRPr>
          </a:p>
        </p:txBody>
      </p:sp>
      <p:sp>
        <p:nvSpPr>
          <p:cNvPr id="269" name="Google Shape;269;p47"/>
          <p:cNvSpPr txBox="1"/>
          <p:nvPr/>
        </p:nvSpPr>
        <p:spPr>
          <a:xfrm>
            <a:off x="569025" y="1285175"/>
            <a:ext cx="5291400" cy="33762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1"/>
              </a:buClr>
              <a:buSzPts val="1300"/>
              <a:buFont typeface="Poppins"/>
              <a:buChar char="●"/>
            </a:pPr>
            <a:r>
              <a:rPr lang="en" sz="1300">
                <a:solidFill>
                  <a:schemeClr val="dk1"/>
                </a:solidFill>
                <a:latin typeface="Poppins"/>
                <a:ea typeface="Poppins"/>
                <a:cs typeface="Poppins"/>
                <a:sym typeface="Poppins"/>
              </a:rPr>
              <a:t>Make a list of 20 qualities you have as a person (interpersonal and intrapersonal). No matter if some of them seem to be repetitive, just write any ideas that come to your mind.</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dk1"/>
              </a:buClr>
              <a:buSzPts val="1300"/>
              <a:buFont typeface="Poppins"/>
              <a:buChar char="●"/>
            </a:pPr>
            <a:r>
              <a:rPr lang="en" sz="1300">
                <a:solidFill>
                  <a:schemeClr val="dk1"/>
                </a:solidFill>
                <a:latin typeface="Poppins"/>
                <a:ea typeface="Poppins"/>
                <a:cs typeface="Poppins"/>
                <a:sym typeface="Poppins"/>
              </a:rPr>
              <a:t>Categorize those qualities: group those similar qualities and name them using the list based on the </a:t>
            </a:r>
            <a:r>
              <a:rPr lang="en" sz="1300" u="sng">
                <a:solidFill>
                  <a:schemeClr val="hlink"/>
                </a:solidFill>
                <a:latin typeface="Poppins"/>
                <a:ea typeface="Poppins"/>
                <a:cs typeface="Poppins"/>
                <a:sym typeface="Poppins"/>
                <a:hlinkClick r:id="rId4"/>
              </a:rPr>
              <a:t>LinkedIn’s soft skills list.</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dk1"/>
              </a:buClr>
              <a:buSzPts val="1300"/>
              <a:buFont typeface="Poppins"/>
              <a:buChar char="●"/>
            </a:pPr>
            <a:r>
              <a:rPr lang="en" sz="1300">
                <a:solidFill>
                  <a:schemeClr val="dk1"/>
                </a:solidFill>
                <a:latin typeface="Poppins"/>
                <a:ea typeface="Poppins"/>
                <a:cs typeface="Poppins"/>
                <a:sym typeface="Poppins"/>
              </a:rPr>
              <a:t>Choose up to 5 soft skills you would like to highlight on your job applications: LinkedIn and interviews. THESE ARE YOUR CORE SKILLS/TALENTS.</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dk1"/>
              </a:buClr>
              <a:buSzPts val="1300"/>
              <a:buFont typeface="Poppins"/>
              <a:buChar char="●"/>
            </a:pPr>
            <a:r>
              <a:rPr lang="en" sz="1300">
                <a:solidFill>
                  <a:schemeClr val="dk1"/>
                </a:solidFill>
                <a:latin typeface="Poppins"/>
                <a:ea typeface="Poppins"/>
                <a:cs typeface="Poppins"/>
                <a:sym typeface="Poppins"/>
              </a:rPr>
              <a:t>Think about some real life experiences you lived in the past where you can reflect those skills.</a:t>
            </a:r>
            <a:endParaRPr sz="1300">
              <a:solidFill>
                <a:schemeClr val="dk1"/>
              </a:solidFill>
              <a:latin typeface="Poppins"/>
              <a:ea typeface="Poppins"/>
              <a:cs typeface="Poppins"/>
              <a:sym typeface="Poppins"/>
            </a:endParaRPr>
          </a:p>
          <a:p>
            <a:pPr indent="-311150" lvl="0" marL="457200" rtl="0" algn="l">
              <a:lnSpc>
                <a:spcPct val="115000"/>
              </a:lnSpc>
              <a:spcBef>
                <a:spcPts val="0"/>
              </a:spcBef>
              <a:spcAft>
                <a:spcPts val="0"/>
              </a:spcAft>
              <a:buClr>
                <a:schemeClr val="dk1"/>
              </a:buClr>
              <a:buSzPts val="1300"/>
              <a:buFont typeface="Poppins"/>
              <a:buChar char="●"/>
            </a:pPr>
            <a:r>
              <a:rPr lang="en" sz="1300">
                <a:solidFill>
                  <a:schemeClr val="dk1"/>
                </a:solidFill>
                <a:latin typeface="Poppins"/>
                <a:ea typeface="Poppins"/>
                <a:cs typeface="Poppins"/>
                <a:sym typeface="Poppins"/>
              </a:rPr>
              <a:t>Use the CAR method to structure your answers to the </a:t>
            </a:r>
            <a:r>
              <a:rPr lang="en" sz="1300" u="sng">
                <a:solidFill>
                  <a:schemeClr val="hlink"/>
                </a:solidFill>
                <a:latin typeface="Poppins"/>
                <a:ea typeface="Poppins"/>
                <a:cs typeface="Poppins"/>
                <a:sym typeface="Poppins"/>
                <a:hlinkClick r:id="rId5"/>
              </a:rPr>
              <a:t>behavioural questions.</a:t>
            </a:r>
            <a:endParaRPr sz="1300">
              <a:solidFill>
                <a:schemeClr val="dk1"/>
              </a:solidFill>
              <a:latin typeface="Poppins"/>
              <a:ea typeface="Poppins"/>
              <a:cs typeface="Poppins"/>
              <a:sym typeface="Poppins"/>
            </a:endParaRPr>
          </a:p>
        </p:txBody>
      </p:sp>
      <p:pic>
        <p:nvPicPr>
          <p:cNvPr id="270" name="Google Shape;270;p47"/>
          <p:cNvPicPr preferRelativeResize="0"/>
          <p:nvPr/>
        </p:nvPicPr>
        <p:blipFill>
          <a:blip r:embed="rId6">
            <a:alphaModFix/>
          </a:blip>
          <a:stretch>
            <a:fillRect/>
          </a:stretch>
        </p:blipFill>
        <p:spPr>
          <a:xfrm>
            <a:off x="6076852" y="535225"/>
            <a:ext cx="2716724" cy="4073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pic>
        <p:nvPicPr>
          <p:cNvPr descr="IH_BLUE-LOGO_1200x1200.png" id="275" name="Google Shape;275;p48"/>
          <p:cNvPicPr preferRelativeResize="0"/>
          <p:nvPr/>
        </p:nvPicPr>
        <p:blipFill rotWithShape="1">
          <a:blip r:embed="rId3">
            <a:alphaModFix/>
          </a:blip>
          <a:srcRect b="0" l="0" r="0" t="0"/>
          <a:stretch/>
        </p:blipFill>
        <p:spPr>
          <a:xfrm>
            <a:off x="3822756" y="1822506"/>
            <a:ext cx="1498488" cy="149848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8"/>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19" name="Google Shape;119;p28"/>
          <p:cNvPicPr preferRelativeResize="0"/>
          <p:nvPr/>
        </p:nvPicPr>
        <p:blipFill>
          <a:blip r:embed="rId4">
            <a:alphaModFix/>
          </a:blip>
          <a:stretch>
            <a:fillRect/>
          </a:stretch>
        </p:blipFill>
        <p:spPr>
          <a:xfrm>
            <a:off x="5715025" y="0"/>
            <a:ext cx="3428983" cy="5143500"/>
          </a:xfrm>
          <a:prstGeom prst="rect">
            <a:avLst/>
          </a:prstGeom>
          <a:noFill/>
          <a:ln>
            <a:noFill/>
          </a:ln>
        </p:spPr>
      </p:pic>
      <p:sp>
        <p:nvSpPr>
          <p:cNvPr id="120" name="Google Shape;120;p28"/>
          <p:cNvSpPr txBox="1"/>
          <p:nvPr/>
        </p:nvSpPr>
        <p:spPr>
          <a:xfrm>
            <a:off x="612125" y="1635350"/>
            <a:ext cx="4694400" cy="2438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200">
                <a:solidFill>
                  <a:srgbClr val="434343"/>
                </a:solidFill>
                <a:latin typeface="Poppins Light"/>
                <a:ea typeface="Poppins Light"/>
                <a:cs typeface="Poppins Light"/>
                <a:sym typeface="Poppins Light"/>
              </a:rPr>
              <a:t>Transferable skills</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rPr lang="en" sz="1200">
                <a:solidFill>
                  <a:srgbClr val="434343"/>
                </a:solidFill>
                <a:latin typeface="Poppins Light"/>
                <a:ea typeface="Poppins Light"/>
                <a:cs typeface="Poppins Light"/>
                <a:sym typeface="Poppins Light"/>
              </a:rPr>
              <a:t>Why is it important to cultivate &amp; be aware of your personal skills?</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rPr lang="en" sz="1200">
                <a:solidFill>
                  <a:srgbClr val="434343"/>
                </a:solidFill>
                <a:latin typeface="Poppins Light"/>
                <a:ea typeface="Poppins Light"/>
                <a:cs typeface="Poppins Light"/>
                <a:sym typeface="Poppins Light"/>
              </a:rPr>
              <a:t>Examples of soft skills</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rPr lang="en" sz="1200">
                <a:solidFill>
                  <a:srgbClr val="434343"/>
                </a:solidFill>
                <a:latin typeface="Poppins Light"/>
                <a:ea typeface="Poppins Light"/>
                <a:cs typeface="Poppins Light"/>
                <a:sym typeface="Poppins Light"/>
              </a:rPr>
              <a:t>The CAR method: Talking about your soft skills during an interview.</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r>
              <a:t/>
            </a: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0"/>
              </a:spcAft>
              <a:buNone/>
            </a:pPr>
            <a:br>
              <a:rPr lang="en" sz="1200">
                <a:solidFill>
                  <a:srgbClr val="434343"/>
                </a:solidFill>
                <a:latin typeface="Poppins Light"/>
                <a:ea typeface="Poppins Light"/>
                <a:cs typeface="Poppins Light"/>
                <a:sym typeface="Poppins Light"/>
              </a:rPr>
            </a:br>
            <a:endParaRPr sz="1200">
              <a:solidFill>
                <a:srgbClr val="434343"/>
              </a:solidFill>
              <a:latin typeface="Poppins Light"/>
              <a:ea typeface="Poppins Light"/>
              <a:cs typeface="Poppins Light"/>
              <a:sym typeface="Poppins Light"/>
            </a:endParaRPr>
          </a:p>
          <a:p>
            <a:pPr indent="0" lvl="0" marL="0" rtl="0" algn="l">
              <a:lnSpc>
                <a:spcPct val="200000"/>
              </a:lnSpc>
              <a:spcBef>
                <a:spcPts val="1600"/>
              </a:spcBef>
              <a:spcAft>
                <a:spcPts val="1600"/>
              </a:spcAft>
              <a:buNone/>
            </a:pPr>
            <a:r>
              <a:t/>
            </a:r>
            <a:endParaRPr sz="1200">
              <a:solidFill>
                <a:srgbClr val="434343"/>
              </a:solidFill>
              <a:latin typeface="Poppins Light"/>
              <a:ea typeface="Poppins Light"/>
              <a:cs typeface="Poppins Light"/>
              <a:sym typeface="Poppins Light"/>
            </a:endParaRPr>
          </a:p>
        </p:txBody>
      </p:sp>
      <p:sp>
        <p:nvSpPr>
          <p:cNvPr id="121" name="Google Shape;121;p28"/>
          <p:cNvSpPr txBox="1"/>
          <p:nvPr/>
        </p:nvSpPr>
        <p:spPr>
          <a:xfrm>
            <a:off x="561000" y="884950"/>
            <a:ext cx="40110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100">
                <a:solidFill>
                  <a:srgbClr val="2DC5FA"/>
                </a:solidFill>
                <a:latin typeface="Poppins"/>
                <a:ea typeface="Poppins"/>
                <a:cs typeface="Poppins"/>
                <a:sym typeface="Poppins"/>
              </a:rPr>
              <a:t>INDEX</a:t>
            </a:r>
            <a:endParaRPr b="1" sz="2100">
              <a:solidFill>
                <a:srgbClr val="2DC5FA"/>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9"/>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27" name="Google Shape;127;p29">
            <a:hlinkClick r:id="rId4"/>
          </p:cNvPr>
          <p:cNvPicPr preferRelativeResize="0"/>
          <p:nvPr/>
        </p:nvPicPr>
        <p:blipFill rotWithShape="1">
          <a:blip r:embed="rId5">
            <a:alphaModFix/>
          </a:blip>
          <a:srcRect b="6235" l="0" r="0" t="0"/>
          <a:stretch/>
        </p:blipFill>
        <p:spPr>
          <a:xfrm>
            <a:off x="1714500" y="1109600"/>
            <a:ext cx="5715000" cy="28223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30"/>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33" name="Google Shape;133;p30"/>
          <p:cNvPicPr preferRelativeResize="0"/>
          <p:nvPr/>
        </p:nvPicPr>
        <p:blipFill>
          <a:blip r:embed="rId4">
            <a:alphaModFix/>
          </a:blip>
          <a:stretch>
            <a:fillRect/>
          </a:stretch>
        </p:blipFill>
        <p:spPr>
          <a:xfrm>
            <a:off x="4827749" y="1541563"/>
            <a:ext cx="3897254" cy="2060375"/>
          </a:xfrm>
          <a:prstGeom prst="rect">
            <a:avLst/>
          </a:prstGeom>
          <a:noFill/>
          <a:ln>
            <a:noFill/>
          </a:ln>
        </p:spPr>
      </p:pic>
      <p:sp>
        <p:nvSpPr>
          <p:cNvPr id="134" name="Google Shape;134;p30"/>
          <p:cNvSpPr txBox="1"/>
          <p:nvPr/>
        </p:nvSpPr>
        <p:spPr>
          <a:xfrm>
            <a:off x="758975" y="1596750"/>
            <a:ext cx="482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They show you can do the job even if you don’t meet 100% of the requirements.</a:t>
            </a:r>
            <a:endParaRPr b="1">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31"/>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40" name="Google Shape;140;p31"/>
          <p:cNvPicPr preferRelativeResize="0"/>
          <p:nvPr/>
        </p:nvPicPr>
        <p:blipFill>
          <a:blip r:embed="rId4">
            <a:alphaModFix/>
          </a:blip>
          <a:stretch>
            <a:fillRect/>
          </a:stretch>
        </p:blipFill>
        <p:spPr>
          <a:xfrm>
            <a:off x="4827749" y="1541563"/>
            <a:ext cx="3897254" cy="2060375"/>
          </a:xfrm>
          <a:prstGeom prst="rect">
            <a:avLst/>
          </a:prstGeom>
          <a:noFill/>
          <a:ln>
            <a:noFill/>
          </a:ln>
        </p:spPr>
      </p:pic>
      <p:sp>
        <p:nvSpPr>
          <p:cNvPr id="141" name="Google Shape;141;p31"/>
          <p:cNvSpPr txBox="1"/>
          <p:nvPr/>
        </p:nvSpPr>
        <p:spPr>
          <a:xfrm>
            <a:off x="758975" y="1596750"/>
            <a:ext cx="482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Poppins"/>
                <a:ea typeface="Poppins"/>
                <a:cs typeface="Poppins"/>
                <a:sym typeface="Poppins"/>
              </a:rPr>
              <a:t>They show you can do the job even if you don’t meet 100% of the requirements.</a:t>
            </a:r>
            <a:endParaRPr b="1">
              <a:latin typeface="Poppins"/>
              <a:ea typeface="Poppins"/>
              <a:cs typeface="Poppins"/>
              <a:sym typeface="Poppins"/>
            </a:endParaRPr>
          </a:p>
        </p:txBody>
      </p:sp>
      <p:sp>
        <p:nvSpPr>
          <p:cNvPr id="142" name="Google Shape;142;p31"/>
          <p:cNvSpPr txBox="1"/>
          <p:nvPr/>
        </p:nvSpPr>
        <p:spPr>
          <a:xfrm>
            <a:off x="1443775" y="2336350"/>
            <a:ext cx="4109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You may not have experience in the field, but you have applicable skills.</a:t>
            </a:r>
            <a:endParaRPr>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32"/>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148" name="Google Shape;148;p32"/>
          <p:cNvPicPr preferRelativeResize="0"/>
          <p:nvPr/>
        </p:nvPicPr>
        <p:blipFill>
          <a:blip r:embed="rId4">
            <a:alphaModFix/>
          </a:blip>
          <a:stretch>
            <a:fillRect/>
          </a:stretch>
        </p:blipFill>
        <p:spPr>
          <a:xfrm>
            <a:off x="4827749" y="1541563"/>
            <a:ext cx="3897254" cy="2060375"/>
          </a:xfrm>
          <a:prstGeom prst="rect">
            <a:avLst/>
          </a:prstGeom>
          <a:noFill/>
          <a:ln>
            <a:noFill/>
          </a:ln>
        </p:spPr>
      </p:pic>
      <p:sp>
        <p:nvSpPr>
          <p:cNvPr id="149" name="Google Shape;149;p32"/>
          <p:cNvSpPr txBox="1"/>
          <p:nvPr/>
        </p:nvSpPr>
        <p:spPr>
          <a:xfrm>
            <a:off x="758975" y="1596750"/>
            <a:ext cx="4829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Poppins"/>
                <a:ea typeface="Poppins"/>
                <a:cs typeface="Poppins"/>
                <a:sym typeface="Poppins"/>
              </a:rPr>
              <a:t>They show you can do the job even if you don’t meet 100% of the requirements.</a:t>
            </a:r>
            <a:endParaRPr b="1">
              <a:solidFill>
                <a:schemeClr val="dk2"/>
              </a:solidFill>
              <a:latin typeface="Poppins"/>
              <a:ea typeface="Poppins"/>
              <a:cs typeface="Poppins"/>
              <a:sym typeface="Poppins"/>
            </a:endParaRPr>
          </a:p>
        </p:txBody>
      </p:sp>
      <p:sp>
        <p:nvSpPr>
          <p:cNvPr id="150" name="Google Shape;150;p32"/>
          <p:cNvSpPr txBox="1"/>
          <p:nvPr/>
        </p:nvSpPr>
        <p:spPr>
          <a:xfrm>
            <a:off x="1443775" y="2336350"/>
            <a:ext cx="4109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2"/>
                </a:solidFill>
                <a:latin typeface="Poppins"/>
                <a:ea typeface="Poppins"/>
                <a:cs typeface="Poppins"/>
                <a:sym typeface="Poppins"/>
              </a:rPr>
              <a:t>You may not have experience in the field, but you have applicable skills.</a:t>
            </a:r>
            <a:endParaRPr>
              <a:solidFill>
                <a:schemeClr val="dk2"/>
              </a:solidFill>
              <a:latin typeface="Poppins"/>
              <a:ea typeface="Poppins"/>
              <a:cs typeface="Poppins"/>
              <a:sym typeface="Poppins"/>
            </a:endParaRPr>
          </a:p>
        </p:txBody>
      </p:sp>
      <p:sp>
        <p:nvSpPr>
          <p:cNvPr id="151" name="Google Shape;151;p32"/>
          <p:cNvSpPr txBox="1"/>
          <p:nvPr/>
        </p:nvSpPr>
        <p:spPr>
          <a:xfrm>
            <a:off x="2319600" y="3343150"/>
            <a:ext cx="41091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2"/>
                </a:solidFill>
                <a:latin typeface="Poppins"/>
                <a:ea typeface="Poppins"/>
                <a:cs typeface="Poppins"/>
                <a:sym typeface="Poppins"/>
              </a:rPr>
              <a:t>They give you a wider perspective, a UNIQUE set of skills.</a:t>
            </a:r>
            <a:endParaRPr b="1">
              <a:solidFill>
                <a:schemeClr val="dk2"/>
              </a:solidFill>
              <a:latin typeface="Poppins"/>
              <a:ea typeface="Poppins"/>
              <a:cs typeface="Poppins"/>
              <a:sym typeface="Poppins"/>
            </a:endParaRPr>
          </a:p>
          <a:p>
            <a:pPr indent="0" lvl="0" marL="0" rtl="0" algn="ctr">
              <a:spcBef>
                <a:spcPts val="0"/>
              </a:spcBef>
              <a:spcAft>
                <a:spcPts val="0"/>
              </a:spcAft>
              <a:buNone/>
            </a:pPr>
            <a:r>
              <a:t/>
            </a:r>
            <a:endParaRPr b="1">
              <a:solidFill>
                <a:schemeClr val="dk2"/>
              </a:solidFill>
              <a:latin typeface="Poppins"/>
              <a:ea typeface="Poppins"/>
              <a:cs typeface="Poppins"/>
              <a:sym typeface="Poppi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pic>
        <p:nvPicPr>
          <p:cNvPr id="156" name="Google Shape;156;p33"/>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57" name="Google Shape;157;p33"/>
          <p:cNvSpPr txBox="1"/>
          <p:nvPr/>
        </p:nvSpPr>
        <p:spPr>
          <a:xfrm>
            <a:off x="569025" y="564175"/>
            <a:ext cx="4011000" cy="49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b="1" lang="en" sz="2300">
                <a:solidFill>
                  <a:srgbClr val="0000FF"/>
                </a:solidFill>
                <a:latin typeface="Poppins"/>
                <a:ea typeface="Poppins"/>
                <a:cs typeface="Poppins"/>
                <a:sym typeface="Poppins"/>
              </a:rPr>
              <a:t>How to identify them?</a:t>
            </a:r>
            <a:endParaRPr sz="2300">
              <a:solidFill>
                <a:srgbClr val="0000FF"/>
              </a:solidFill>
              <a:latin typeface="Poppins Light"/>
              <a:ea typeface="Poppins Light"/>
              <a:cs typeface="Poppins Light"/>
              <a:sym typeface="Poppins Light"/>
            </a:endParaRPr>
          </a:p>
        </p:txBody>
      </p:sp>
      <p:sp>
        <p:nvSpPr>
          <p:cNvPr id="158" name="Google Shape;158;p33"/>
          <p:cNvSpPr txBox="1"/>
          <p:nvPr/>
        </p:nvSpPr>
        <p:spPr>
          <a:xfrm>
            <a:off x="688650" y="1282500"/>
            <a:ext cx="4436100" cy="2001600"/>
          </a:xfrm>
          <a:prstGeom prst="rect">
            <a:avLst/>
          </a:prstGeom>
          <a:noFill/>
          <a:ln>
            <a:noFill/>
          </a:ln>
        </p:spPr>
        <p:txBody>
          <a:bodyPr anchorCtr="0" anchor="t" bIns="91425" lIns="91425" spcFirstLastPara="1" rIns="91425" wrap="square" tIns="91425">
            <a:noAutofit/>
          </a:bodyPr>
          <a:lstStyle/>
          <a:p>
            <a:pPr indent="-342900" lvl="0" marL="457200" rtl="0" algn="just">
              <a:lnSpc>
                <a:spcPct val="100000"/>
              </a:lnSpc>
              <a:spcBef>
                <a:spcPts val="0"/>
              </a:spcBef>
              <a:spcAft>
                <a:spcPts val="0"/>
              </a:spcAft>
              <a:buClr>
                <a:schemeClr val="dk2"/>
              </a:buClr>
              <a:buSzPts val="1800"/>
              <a:buFont typeface="Poppins"/>
              <a:buAutoNum type="arabicPeriod"/>
            </a:pPr>
            <a:r>
              <a:rPr lang="en" sz="1800">
                <a:solidFill>
                  <a:schemeClr val="dk2"/>
                </a:solidFill>
                <a:latin typeface="Poppins"/>
                <a:ea typeface="Poppins"/>
                <a:cs typeface="Poppins"/>
                <a:sym typeface="Poppins"/>
              </a:rPr>
              <a:t>Make a list of soft &amp; hard skills you’ve used in your personal, professional and academic life.</a:t>
            </a:r>
            <a:endParaRPr sz="1800">
              <a:solidFill>
                <a:schemeClr val="dk2"/>
              </a:solidFill>
              <a:latin typeface="Poppins"/>
              <a:ea typeface="Poppins"/>
              <a:cs typeface="Poppins"/>
              <a:sym typeface="Poppins"/>
            </a:endParaRPr>
          </a:p>
          <a:p>
            <a:pPr indent="-342900" lvl="0" marL="457200" rtl="0" algn="just">
              <a:lnSpc>
                <a:spcPct val="100000"/>
              </a:lnSpc>
              <a:spcBef>
                <a:spcPts val="0"/>
              </a:spcBef>
              <a:spcAft>
                <a:spcPts val="0"/>
              </a:spcAft>
              <a:buClr>
                <a:schemeClr val="dk2"/>
              </a:buClr>
              <a:buSzPts val="1800"/>
              <a:buFont typeface="Poppins"/>
              <a:buAutoNum type="arabicPeriod"/>
            </a:pPr>
            <a:r>
              <a:rPr lang="en" sz="1800">
                <a:solidFill>
                  <a:schemeClr val="dk2"/>
                </a:solidFill>
                <a:latin typeface="Poppins"/>
                <a:ea typeface="Poppins"/>
                <a:cs typeface="Poppins"/>
                <a:sym typeface="Poppins"/>
              </a:rPr>
              <a:t>Read some job postings for the positions of your interest + make a list of the required skills.</a:t>
            </a:r>
            <a:endParaRPr sz="1800">
              <a:solidFill>
                <a:schemeClr val="dk2"/>
              </a:solidFill>
              <a:latin typeface="Poppins"/>
              <a:ea typeface="Poppins"/>
              <a:cs typeface="Poppins"/>
              <a:sym typeface="Poppins"/>
            </a:endParaRPr>
          </a:p>
          <a:p>
            <a:pPr indent="-342900" lvl="0" marL="457200" rtl="0" algn="just">
              <a:lnSpc>
                <a:spcPct val="100000"/>
              </a:lnSpc>
              <a:spcBef>
                <a:spcPts val="0"/>
              </a:spcBef>
              <a:spcAft>
                <a:spcPts val="0"/>
              </a:spcAft>
              <a:buClr>
                <a:schemeClr val="dk2"/>
              </a:buClr>
              <a:buSzPts val="1800"/>
              <a:buFont typeface="Poppins"/>
              <a:buAutoNum type="arabicPeriod"/>
            </a:pPr>
            <a:r>
              <a:rPr lang="en" sz="1800">
                <a:solidFill>
                  <a:schemeClr val="dk2"/>
                </a:solidFill>
                <a:latin typeface="Poppins"/>
                <a:ea typeface="Poppins"/>
                <a:cs typeface="Poppins"/>
                <a:sym typeface="Poppins"/>
              </a:rPr>
              <a:t>Match your skills with the most required ones in the postings.</a:t>
            </a:r>
            <a:endParaRPr sz="1800">
              <a:solidFill>
                <a:schemeClr val="dk2"/>
              </a:solidFill>
              <a:latin typeface="Poppins"/>
              <a:ea typeface="Poppins"/>
              <a:cs typeface="Poppins"/>
              <a:sym typeface="Poppins"/>
            </a:endParaRPr>
          </a:p>
          <a:p>
            <a:pPr indent="-342900" lvl="0" marL="457200" rtl="0" algn="just">
              <a:lnSpc>
                <a:spcPct val="100000"/>
              </a:lnSpc>
              <a:spcBef>
                <a:spcPts val="0"/>
              </a:spcBef>
              <a:spcAft>
                <a:spcPts val="0"/>
              </a:spcAft>
              <a:buClr>
                <a:schemeClr val="dk2"/>
              </a:buClr>
              <a:buSzPts val="1800"/>
              <a:buFont typeface="Poppins"/>
              <a:buAutoNum type="arabicPeriod"/>
            </a:pPr>
            <a:r>
              <a:rPr lang="en" sz="1800">
                <a:solidFill>
                  <a:schemeClr val="dk2"/>
                </a:solidFill>
                <a:latin typeface="Poppins"/>
                <a:ea typeface="Poppins"/>
                <a:cs typeface="Poppins"/>
                <a:sym typeface="Poppins"/>
              </a:rPr>
              <a:t>Highlight them in your resume, LinkedIn, cover letters &amp; interviews!</a:t>
            </a:r>
            <a:endParaRPr sz="1800">
              <a:solidFill>
                <a:schemeClr val="dk2"/>
              </a:solidFill>
              <a:latin typeface="Poppins"/>
              <a:ea typeface="Poppins"/>
              <a:cs typeface="Poppins"/>
              <a:sym typeface="Poppins"/>
            </a:endParaRPr>
          </a:p>
          <a:p>
            <a:pPr indent="0" lvl="0" marL="0" rtl="0" algn="just">
              <a:lnSpc>
                <a:spcPct val="100000"/>
              </a:lnSpc>
              <a:spcBef>
                <a:spcPts val="1600"/>
              </a:spcBef>
              <a:spcAft>
                <a:spcPts val="1600"/>
              </a:spcAft>
              <a:buNone/>
            </a:pPr>
            <a:r>
              <a:rPr lang="en" u="sng">
                <a:solidFill>
                  <a:schemeClr val="dk2"/>
                </a:solidFill>
                <a:latin typeface="Poppins"/>
                <a:ea typeface="Poppins"/>
                <a:cs typeface="Poppins"/>
                <a:sym typeface="Poppins"/>
                <a:hlinkClick r:id="rId4">
                  <a:extLst>
                    <a:ext uri="{A12FA001-AC4F-418D-AE19-62706E023703}">
                      <ahyp:hlinkClr val="tx"/>
                    </a:ext>
                  </a:extLst>
                </a:hlinkClick>
              </a:rPr>
              <a:t>💡Find more info + tips here.</a:t>
            </a:r>
            <a:endParaRPr sz="1300">
              <a:solidFill>
                <a:schemeClr val="dk2"/>
              </a:solidFill>
              <a:latin typeface="Poppins"/>
              <a:ea typeface="Poppins"/>
              <a:cs typeface="Poppins"/>
              <a:sym typeface="Poppins"/>
            </a:endParaRPr>
          </a:p>
        </p:txBody>
      </p:sp>
      <p:pic>
        <p:nvPicPr>
          <p:cNvPr id="159" name="Google Shape;159;p33"/>
          <p:cNvPicPr preferRelativeResize="0"/>
          <p:nvPr/>
        </p:nvPicPr>
        <p:blipFill>
          <a:blip r:embed="rId5">
            <a:alphaModFix/>
          </a:blip>
          <a:stretch>
            <a:fillRect/>
          </a:stretch>
        </p:blipFill>
        <p:spPr>
          <a:xfrm>
            <a:off x="5310400" y="887075"/>
            <a:ext cx="2986650" cy="336936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34"/>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65" name="Google Shape;165;p34"/>
          <p:cNvSpPr txBox="1"/>
          <p:nvPr/>
        </p:nvSpPr>
        <p:spPr>
          <a:xfrm>
            <a:off x="677400" y="802675"/>
            <a:ext cx="7789200" cy="49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b="1" lang="en" sz="2300">
                <a:solidFill>
                  <a:srgbClr val="0000FF"/>
                </a:solidFill>
                <a:latin typeface="Poppins"/>
                <a:ea typeface="Poppins"/>
                <a:cs typeface="Poppins"/>
                <a:sym typeface="Poppins"/>
              </a:rPr>
              <a:t>Why is it important to cultivate &amp; be aware of your personal </a:t>
            </a:r>
            <a:r>
              <a:rPr b="1" lang="en" sz="2300">
                <a:solidFill>
                  <a:srgbClr val="0000FF"/>
                </a:solidFill>
                <a:latin typeface="Poppins"/>
                <a:ea typeface="Poppins"/>
                <a:cs typeface="Poppins"/>
                <a:sym typeface="Poppins"/>
              </a:rPr>
              <a:t>skills</a:t>
            </a:r>
            <a:r>
              <a:rPr b="1" lang="en" sz="2300">
                <a:solidFill>
                  <a:srgbClr val="0000FF"/>
                </a:solidFill>
                <a:latin typeface="Poppins"/>
                <a:ea typeface="Poppins"/>
                <a:cs typeface="Poppins"/>
                <a:sym typeface="Poppins"/>
              </a:rPr>
              <a:t>?</a:t>
            </a:r>
            <a:endParaRPr sz="2300">
              <a:solidFill>
                <a:srgbClr val="0000FF"/>
              </a:solidFill>
              <a:latin typeface="Poppins Light"/>
              <a:ea typeface="Poppins Light"/>
              <a:cs typeface="Poppins Light"/>
              <a:sym typeface="Poppins Light"/>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